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78"/>
  </p:notesMasterIdLst>
  <p:sldIdLst>
    <p:sldId id="416" r:id="rId2"/>
    <p:sldId id="448" r:id="rId3"/>
    <p:sldId id="449" r:id="rId4"/>
    <p:sldId id="450" r:id="rId5"/>
    <p:sldId id="452" r:id="rId6"/>
    <p:sldId id="453" r:id="rId7"/>
    <p:sldId id="418" r:id="rId8"/>
    <p:sldId id="454" r:id="rId9"/>
    <p:sldId id="455" r:id="rId10"/>
    <p:sldId id="465" r:id="rId11"/>
    <p:sldId id="466" r:id="rId12"/>
    <p:sldId id="456" r:id="rId13"/>
    <p:sldId id="457" r:id="rId14"/>
    <p:sldId id="458" r:id="rId15"/>
    <p:sldId id="464" r:id="rId16"/>
    <p:sldId id="459" r:id="rId17"/>
    <p:sldId id="460" r:id="rId18"/>
    <p:sldId id="461" r:id="rId19"/>
    <p:sldId id="462" r:id="rId20"/>
    <p:sldId id="419" r:id="rId21"/>
    <p:sldId id="420" r:id="rId22"/>
    <p:sldId id="421" r:id="rId23"/>
    <p:sldId id="424" r:id="rId24"/>
    <p:sldId id="422" r:id="rId25"/>
    <p:sldId id="423" r:id="rId26"/>
    <p:sldId id="468" r:id="rId27"/>
    <p:sldId id="467" r:id="rId28"/>
    <p:sldId id="436" r:id="rId29"/>
    <p:sldId id="473" r:id="rId30"/>
    <p:sldId id="477" r:id="rId31"/>
    <p:sldId id="478" r:id="rId32"/>
    <p:sldId id="476" r:id="rId33"/>
    <p:sldId id="469" r:id="rId34"/>
    <p:sldId id="441" r:id="rId35"/>
    <p:sldId id="475" r:id="rId36"/>
    <p:sldId id="442" r:id="rId37"/>
    <p:sldId id="474" r:id="rId38"/>
    <p:sldId id="470" r:id="rId39"/>
    <p:sldId id="471" r:id="rId40"/>
    <p:sldId id="444" r:id="rId41"/>
    <p:sldId id="446" r:id="rId42"/>
    <p:sldId id="472" r:id="rId43"/>
    <p:sldId id="480" r:id="rId44"/>
    <p:sldId id="481" r:id="rId45"/>
    <p:sldId id="483" r:id="rId46"/>
    <p:sldId id="490" r:id="rId47"/>
    <p:sldId id="485" r:id="rId48"/>
    <p:sldId id="486" r:id="rId49"/>
    <p:sldId id="492" r:id="rId50"/>
    <p:sldId id="493" r:id="rId51"/>
    <p:sldId id="491" r:id="rId52"/>
    <p:sldId id="494" r:id="rId53"/>
    <p:sldId id="487" r:id="rId54"/>
    <p:sldId id="488" r:id="rId55"/>
    <p:sldId id="489" r:id="rId56"/>
    <p:sldId id="496" r:id="rId57"/>
    <p:sldId id="497" r:id="rId58"/>
    <p:sldId id="498" r:id="rId59"/>
    <p:sldId id="499" r:id="rId60"/>
    <p:sldId id="500" r:id="rId61"/>
    <p:sldId id="501" r:id="rId62"/>
    <p:sldId id="502" r:id="rId63"/>
    <p:sldId id="503" r:id="rId64"/>
    <p:sldId id="504" r:id="rId65"/>
    <p:sldId id="510" r:id="rId66"/>
    <p:sldId id="506" r:id="rId67"/>
    <p:sldId id="507" r:id="rId68"/>
    <p:sldId id="508" r:id="rId69"/>
    <p:sldId id="509" r:id="rId70"/>
    <p:sldId id="511" r:id="rId71"/>
    <p:sldId id="512" r:id="rId72"/>
    <p:sldId id="518" r:id="rId73"/>
    <p:sldId id="513" r:id="rId74"/>
    <p:sldId id="514" r:id="rId75"/>
    <p:sldId id="515" r:id="rId76"/>
    <p:sldId id="517"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300"/>
    <a:srgbClr val="17411C"/>
    <a:srgbClr val="0D1D31"/>
    <a:srgbClr val="0A1624"/>
    <a:srgbClr val="FFCEC1"/>
    <a:srgbClr val="F7F4C9"/>
    <a:srgbClr val="D18C01"/>
    <a:srgbClr val="10253F"/>
    <a:srgbClr val="FFE3AB"/>
    <a:srgbClr val="1234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2" autoAdjust="0"/>
    <p:restoredTop sz="94660"/>
  </p:normalViewPr>
  <p:slideViewPr>
    <p:cSldViewPr>
      <p:cViewPr>
        <p:scale>
          <a:sx n="100" d="100"/>
          <a:sy n="100" d="100"/>
        </p:scale>
        <p:origin x="-522" y="-216"/>
      </p:cViewPr>
      <p:guideLst>
        <p:guide orient="horz" pos="2160"/>
        <p:guide pos="2880"/>
        <p:guide orient="horz" pos="16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slide" Target="slides/slide67.xml" /><Relationship Id="rId76" Type="http://schemas.openxmlformats.org/officeDocument/2006/relationships/slide" Target="slides/slide75.xml" /><Relationship Id="rId7" Type="http://schemas.openxmlformats.org/officeDocument/2006/relationships/slide" Target="slides/slide6.xml" /><Relationship Id="rId71" Type="http://schemas.openxmlformats.org/officeDocument/2006/relationships/slide" Target="slides/slide70.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slide" Target="slides/slide65.xml" /><Relationship Id="rId74" Type="http://schemas.openxmlformats.org/officeDocument/2006/relationships/slide" Target="slides/slide73.xml" /><Relationship Id="rId79" Type="http://schemas.openxmlformats.org/officeDocument/2006/relationships/presProps" Target="presProps.xml" /><Relationship Id="rId5" Type="http://schemas.openxmlformats.org/officeDocument/2006/relationships/slide" Target="slides/slide4.xml" /><Relationship Id="rId61" Type="http://schemas.openxmlformats.org/officeDocument/2006/relationships/slide" Target="slides/slide60.xml" /><Relationship Id="rId82"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notesMaster" Target="notesMasters/notesMaster1.xml" /><Relationship Id="rId8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viewProps" Target="viewProps.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 /></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 /></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 /></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99212-EBDA-49B4-AC69-9ED8319ED2F5}" type="datetimeFigureOut">
              <a:rPr lang="en-US" smtClean="0"/>
              <a:pPr/>
              <a:t>3/26/2022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580ED-D00D-4988-88C8-AAF48F59F9D5}" type="slidenum">
              <a:rPr lang="en-US" smtClean="0"/>
              <a:pPr/>
              <a:t>‹#›</a:t>
            </a:fld>
            <a:endParaRPr lang="en-US" dirty="0"/>
          </a:p>
        </p:txBody>
      </p:sp>
    </p:spTree>
    <p:extLst>
      <p:ext uri="{BB962C8B-B14F-4D97-AF65-F5344CB8AC3E}">
        <p14:creationId xmlns:p14="http://schemas.microsoft.com/office/powerpoint/2010/main" val="627448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E3660C-C91B-49CB-BFB7-FA6EDBB59F72}" type="datetime1">
              <a:rPr lang="en-US" smtClean="0"/>
              <a:pPr/>
              <a:t>3/26/2022</a:t>
            </a:fld>
            <a:endParaRPr lang="en-US" dirty="0"/>
          </a:p>
        </p:txBody>
      </p:sp>
      <p:sp>
        <p:nvSpPr>
          <p:cNvPr id="5" name="Footer Placeholder 4"/>
          <p:cNvSpPr>
            <a:spLocks noGrp="1"/>
          </p:cNvSpPr>
          <p:nvPr>
            <p:ph type="ftr" sz="quarter" idx="11"/>
          </p:nvPr>
        </p:nvSpPr>
        <p:spPr/>
        <p:txBody>
          <a:bodyPr/>
          <a:lstStyle/>
          <a:p>
            <a:r>
              <a:rPr lang="en-US" dirty="0"/>
              <a:t>For SSC, RRB NTPC/Group-D, Banking, State-PSC &amp; All Competitive Exams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73597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6BC904-1474-467B-AD40-4672EC6C4E35}" type="datetime1">
              <a:rPr lang="en-US" smtClean="0"/>
              <a:pPr/>
              <a:t>3/26/2022</a:t>
            </a:fld>
            <a:endParaRPr lang="en-US" dirty="0"/>
          </a:p>
        </p:txBody>
      </p:sp>
      <p:sp>
        <p:nvSpPr>
          <p:cNvPr id="5" name="Footer Placeholder 4"/>
          <p:cNvSpPr>
            <a:spLocks noGrp="1"/>
          </p:cNvSpPr>
          <p:nvPr>
            <p:ph type="ftr" sz="quarter" idx="11"/>
          </p:nvPr>
        </p:nvSpPr>
        <p:spPr/>
        <p:txBody>
          <a:bodyPr/>
          <a:lstStyle/>
          <a:p>
            <a:r>
              <a:rPr lang="en-US" dirty="0"/>
              <a:t>For SSC, RRB NTPC/Group-D, Banking, State-PSC &amp; All Competitive Exams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64258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2"/>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3A73DB-E5D1-4FF0-A2C5-D3B8DD43F0F2}" type="datetime1">
              <a:rPr lang="en-US" smtClean="0"/>
              <a:pPr/>
              <a:t>3/26/2022</a:t>
            </a:fld>
            <a:endParaRPr lang="en-US" dirty="0"/>
          </a:p>
        </p:txBody>
      </p:sp>
      <p:sp>
        <p:nvSpPr>
          <p:cNvPr id="5" name="Footer Placeholder 4"/>
          <p:cNvSpPr>
            <a:spLocks noGrp="1"/>
          </p:cNvSpPr>
          <p:nvPr>
            <p:ph type="ftr" sz="quarter" idx="11"/>
          </p:nvPr>
        </p:nvSpPr>
        <p:spPr/>
        <p:txBody>
          <a:bodyPr/>
          <a:lstStyle/>
          <a:p>
            <a:r>
              <a:rPr lang="en-US" dirty="0"/>
              <a:t>For SSC, RRB NTPC/Group-D, Banking, State-PSC &amp; All Competitive Exams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25281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82AA44-5F71-4046-BC8A-E9E70E121B85}" type="datetime1">
              <a:rPr lang="en-US" smtClean="0"/>
              <a:pPr/>
              <a:t>3/26/2022</a:t>
            </a:fld>
            <a:endParaRPr lang="en-US" dirty="0"/>
          </a:p>
        </p:txBody>
      </p:sp>
      <p:sp>
        <p:nvSpPr>
          <p:cNvPr id="5" name="Footer Placeholder 4"/>
          <p:cNvSpPr>
            <a:spLocks noGrp="1"/>
          </p:cNvSpPr>
          <p:nvPr>
            <p:ph type="ftr" sz="quarter" idx="11"/>
          </p:nvPr>
        </p:nvSpPr>
        <p:spPr/>
        <p:txBody>
          <a:bodyPr/>
          <a:lstStyle/>
          <a:p>
            <a:r>
              <a:rPr lang="en-US" dirty="0"/>
              <a:t>For SSC, RRB NTPC/Group-D, Banking, State-PSC &amp; All Competitive Exams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9507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9"/>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40FF5D-D6F4-4D9D-B661-BEC6D1B7DE1D}" type="datetime1">
              <a:rPr lang="en-US" smtClean="0"/>
              <a:pPr/>
              <a:t>3/26/2022</a:t>
            </a:fld>
            <a:endParaRPr lang="en-US" dirty="0"/>
          </a:p>
        </p:txBody>
      </p:sp>
      <p:sp>
        <p:nvSpPr>
          <p:cNvPr id="5" name="Footer Placeholder 4"/>
          <p:cNvSpPr>
            <a:spLocks noGrp="1"/>
          </p:cNvSpPr>
          <p:nvPr>
            <p:ph type="ftr" sz="quarter" idx="11"/>
          </p:nvPr>
        </p:nvSpPr>
        <p:spPr/>
        <p:txBody>
          <a:bodyPr/>
          <a:lstStyle/>
          <a:p>
            <a:r>
              <a:rPr lang="en-US" dirty="0"/>
              <a:t>For SSC, RRB NTPC/Group-D, Banking, State-PSC &amp; All Competitive Exams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0778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4"/>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4"/>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2096C1-7C67-476F-B1F8-8989EDFD2A9B}" type="datetime1">
              <a:rPr lang="en-US" smtClean="0"/>
              <a:pPr/>
              <a:t>3/26/2022</a:t>
            </a:fld>
            <a:endParaRPr lang="en-US" dirty="0"/>
          </a:p>
        </p:txBody>
      </p:sp>
      <p:sp>
        <p:nvSpPr>
          <p:cNvPr id="6" name="Footer Placeholder 5"/>
          <p:cNvSpPr>
            <a:spLocks noGrp="1"/>
          </p:cNvSpPr>
          <p:nvPr>
            <p:ph type="ftr" sz="quarter" idx="11"/>
          </p:nvPr>
        </p:nvSpPr>
        <p:spPr/>
        <p:txBody>
          <a:bodyPr/>
          <a:lstStyle/>
          <a:p>
            <a:r>
              <a:rPr lang="en-US" dirty="0"/>
              <a:t>For SSC, RRB NTPC/Group-D, Banking, State-PSC &amp; All Competitive Exams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67021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1"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A1ED9-E416-47E9-AB8A-6A35DF1EED2C}" type="datetime1">
              <a:rPr lang="en-US" smtClean="0"/>
              <a:pPr/>
              <a:t>3/26/2022</a:t>
            </a:fld>
            <a:endParaRPr lang="en-US" dirty="0"/>
          </a:p>
        </p:txBody>
      </p:sp>
      <p:sp>
        <p:nvSpPr>
          <p:cNvPr id="8" name="Footer Placeholder 7"/>
          <p:cNvSpPr>
            <a:spLocks noGrp="1"/>
          </p:cNvSpPr>
          <p:nvPr>
            <p:ph type="ftr" sz="quarter" idx="11"/>
          </p:nvPr>
        </p:nvSpPr>
        <p:spPr/>
        <p:txBody>
          <a:bodyPr/>
          <a:lstStyle/>
          <a:p>
            <a:r>
              <a:rPr lang="en-US" dirty="0"/>
              <a:t>For SSC, RRB NTPC/Group-D, Banking, State-PSC &amp; All Competitive Exams</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68660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39FCCA-2930-4962-93C5-889606C5F853}" type="datetime1">
              <a:rPr lang="en-US" smtClean="0"/>
              <a:pPr/>
              <a:t>3/26/2022</a:t>
            </a:fld>
            <a:endParaRPr lang="en-US" dirty="0"/>
          </a:p>
        </p:txBody>
      </p:sp>
      <p:sp>
        <p:nvSpPr>
          <p:cNvPr id="4" name="Footer Placeholder 3"/>
          <p:cNvSpPr>
            <a:spLocks noGrp="1"/>
          </p:cNvSpPr>
          <p:nvPr>
            <p:ph type="ftr" sz="quarter" idx="11"/>
          </p:nvPr>
        </p:nvSpPr>
        <p:spPr/>
        <p:txBody>
          <a:bodyPr/>
          <a:lstStyle/>
          <a:p>
            <a:r>
              <a:rPr lang="en-US" dirty="0"/>
              <a:t>For SSC, RRB NTPC/Group-D, Banking, State-PSC &amp; All Competitive Exams</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99341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302418-C984-4088-AFD9-8057CF6B2028}" type="datetime1">
              <a:rPr lang="en-US" smtClean="0"/>
              <a:pPr/>
              <a:t>3/26/2022</a:t>
            </a:fld>
            <a:endParaRPr lang="en-US" dirty="0"/>
          </a:p>
        </p:txBody>
      </p:sp>
      <p:sp>
        <p:nvSpPr>
          <p:cNvPr id="3" name="Footer Placeholder 2"/>
          <p:cNvSpPr>
            <a:spLocks noGrp="1"/>
          </p:cNvSpPr>
          <p:nvPr>
            <p:ph type="ftr" sz="quarter" idx="11"/>
          </p:nvPr>
        </p:nvSpPr>
        <p:spPr/>
        <p:txBody>
          <a:bodyPr/>
          <a:lstStyle/>
          <a:p>
            <a:r>
              <a:rPr lang="en-US" dirty="0"/>
              <a:t>For SSC, RRB NTPC/Group-D, Banking, State-PSC &amp; All Competitive Exams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39296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3" y="204791"/>
            <a:ext cx="5111751"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BBB06F5-B5FB-44C5-ABE0-C345C0E851D8}" type="datetime1">
              <a:rPr lang="en-US" smtClean="0"/>
              <a:pPr/>
              <a:t>3/26/2022</a:t>
            </a:fld>
            <a:endParaRPr lang="en-US" dirty="0"/>
          </a:p>
        </p:txBody>
      </p:sp>
      <p:sp>
        <p:nvSpPr>
          <p:cNvPr id="6" name="Footer Placeholder 5"/>
          <p:cNvSpPr>
            <a:spLocks noGrp="1"/>
          </p:cNvSpPr>
          <p:nvPr>
            <p:ph type="ftr" sz="quarter" idx="11"/>
          </p:nvPr>
        </p:nvSpPr>
        <p:spPr/>
        <p:txBody>
          <a:bodyPr/>
          <a:lstStyle/>
          <a:p>
            <a:r>
              <a:rPr lang="en-US" dirty="0"/>
              <a:t>For SSC, RRB NTPC/Group-D, Banking, State-PSC &amp; All Competitive Exams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24541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092D553-0A2F-4D14-925D-8672F5DCB2CF}" type="datetime1">
              <a:rPr lang="en-US" smtClean="0"/>
              <a:pPr/>
              <a:t>3/26/2022</a:t>
            </a:fld>
            <a:endParaRPr lang="en-US" dirty="0"/>
          </a:p>
        </p:txBody>
      </p:sp>
      <p:sp>
        <p:nvSpPr>
          <p:cNvPr id="6" name="Footer Placeholder 5"/>
          <p:cNvSpPr>
            <a:spLocks noGrp="1"/>
          </p:cNvSpPr>
          <p:nvPr>
            <p:ph type="ftr" sz="quarter" idx="11"/>
          </p:nvPr>
        </p:nvSpPr>
        <p:spPr/>
        <p:txBody>
          <a:bodyPr/>
          <a:lstStyle/>
          <a:p>
            <a:r>
              <a:rPr lang="en-US" dirty="0"/>
              <a:t>For SSC, RRB NTPC/Group-D, Banking, State-PSC &amp; All Competitive Exams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51397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4C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4"/>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6"/>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3AE017F-90A3-4AD2-A15B-F7FA91FDF7BA}" type="datetime1">
              <a:rPr lang="en-US" smtClean="0"/>
              <a:pPr/>
              <a:t>3/26/2022</a:t>
            </a:fld>
            <a:endParaRPr lang="en-US" dirty="0"/>
          </a:p>
        </p:txBody>
      </p:sp>
      <p:sp>
        <p:nvSpPr>
          <p:cNvPr id="5" name="Footer Placeholder 4"/>
          <p:cNvSpPr>
            <a:spLocks noGrp="1"/>
          </p:cNvSpPr>
          <p:nvPr>
            <p:ph type="ftr" sz="quarter" idx="3"/>
          </p:nvPr>
        </p:nvSpPr>
        <p:spPr>
          <a:xfrm>
            <a:off x="3124200" y="4767266"/>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For SSC, RRB NTPC/Group-D, Banking, State-PSC &amp; All Competitive Exams</a:t>
            </a:r>
          </a:p>
        </p:txBody>
      </p:sp>
      <p:sp>
        <p:nvSpPr>
          <p:cNvPr id="6" name="Slide Number Placeholder 5"/>
          <p:cNvSpPr>
            <a:spLocks noGrp="1"/>
          </p:cNvSpPr>
          <p:nvPr>
            <p:ph type="sldNum" sz="quarter" idx="4"/>
          </p:nvPr>
        </p:nvSpPr>
        <p:spPr>
          <a:xfrm>
            <a:off x="6553200" y="4767266"/>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7891513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4" Type="http://schemas.openxmlformats.org/officeDocument/2006/relationships/image" Target="../media/image21.png" /></Relationships>
</file>

<file path=ppt/slides/_rels/slide41.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 /><Relationship Id="rId2" Type="http://schemas.openxmlformats.org/officeDocument/2006/relationships/slideLayout" Target="../slideLayouts/slideLayout2.xml" /><Relationship Id="rId1" Type="http://schemas.openxmlformats.org/officeDocument/2006/relationships/vmlDrawing" Target="../drawings/vmlDrawing1.vml" /><Relationship Id="rId4" Type="http://schemas.openxmlformats.org/officeDocument/2006/relationships/image" Target="../media/image31.wmf"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 /><Relationship Id="rId2" Type="http://schemas.openxmlformats.org/officeDocument/2006/relationships/slideLayout" Target="../slideLayouts/slideLayout2.xml" /><Relationship Id="rId1" Type="http://schemas.openxmlformats.org/officeDocument/2006/relationships/vmlDrawing" Target="../drawings/vmlDrawing2.vml" /><Relationship Id="rId4" Type="http://schemas.openxmlformats.org/officeDocument/2006/relationships/image" Target="../media/image32.wmf" /></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 /><Relationship Id="rId2" Type="http://schemas.openxmlformats.org/officeDocument/2006/relationships/slideLayout" Target="../slideLayouts/slideLayout2.xml" /><Relationship Id="rId1" Type="http://schemas.openxmlformats.org/officeDocument/2006/relationships/vmlDrawing" Target="../drawings/vmlDrawing3.vml" /><Relationship Id="rId4" Type="http://schemas.openxmlformats.org/officeDocument/2006/relationships/image" Target="../media/image33.wmf" /></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bin" /><Relationship Id="rId2" Type="http://schemas.openxmlformats.org/officeDocument/2006/relationships/slideLayout" Target="../slideLayouts/slideLayout2.xml" /><Relationship Id="rId1" Type="http://schemas.openxmlformats.org/officeDocument/2006/relationships/vmlDrawing" Target="../drawings/vmlDrawing4.vml" /><Relationship Id="rId4" Type="http://schemas.openxmlformats.org/officeDocument/2006/relationships/image" Target="../media/image34.wmf" /></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68.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 standalone="yes"?>
<Relationships xmlns="http://schemas.openxmlformats.org/package/2006/relationships"><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image" Target="../media/image50.png"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51.jpe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2.png"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What is Robotics?</a:t>
            </a:r>
          </a:p>
        </p:txBody>
      </p:sp>
      <p:sp>
        <p:nvSpPr>
          <p:cNvPr id="3" name="Content Placeholder 2"/>
          <p:cNvSpPr>
            <a:spLocks noGrp="1"/>
          </p:cNvSpPr>
          <p:nvPr>
            <p:ph idx="1"/>
          </p:nvPr>
        </p:nvSpPr>
        <p:spPr/>
        <p:txBody>
          <a:bodyPr>
            <a:normAutofit fontScale="92500" lnSpcReduction="10000"/>
          </a:bodyPr>
          <a:lstStyle/>
          <a:p>
            <a:r>
              <a:rPr lang="en-US" sz="2000" dirty="0">
                <a:solidFill>
                  <a:srgbClr val="8E0300"/>
                </a:solidFill>
              </a:rPr>
              <a:t>Robotics</a:t>
            </a:r>
            <a:r>
              <a:rPr lang="en-US" sz="2000" dirty="0"/>
              <a:t> is the intersection of science, engineering and technology that produces machines, called </a:t>
            </a:r>
            <a:r>
              <a:rPr lang="en-US" sz="2000" dirty="0">
                <a:solidFill>
                  <a:srgbClr val="8E0300"/>
                </a:solidFill>
              </a:rPr>
              <a:t>robots</a:t>
            </a:r>
            <a:r>
              <a:rPr lang="en-US" sz="2000" dirty="0"/>
              <a:t>, that substitute for (or replicate) human actions.</a:t>
            </a:r>
          </a:p>
          <a:p>
            <a:r>
              <a:rPr lang="en-US" sz="2000" dirty="0"/>
              <a:t>A robot is the product of the robotics field, where programmable machines are built that can assist humans or mimic human actions.</a:t>
            </a:r>
          </a:p>
          <a:p>
            <a:r>
              <a:rPr lang="en-US" sz="2000" dirty="0"/>
              <a:t> Robots were originally built to handle monotonous tasks (like building cars on an assembly line), but have since expanded well beyond their initial uses to perform tasks like fighting fires, cleaning homes and assisting with incredibly intricate surgeries.</a:t>
            </a:r>
          </a:p>
          <a:p>
            <a:r>
              <a:rPr lang="en-US" sz="2000" dirty="0"/>
              <a:t> Each robot has a differing level of autonomy, ranging from human-controlled bots that carry out tasks that a human has full control over to fully-autonomous bots that perform tasks without any external influences.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8E0300"/>
                </a:solidFill>
              </a:rPr>
              <a:t>Degree of Freedom (DOF)</a:t>
            </a:r>
            <a:endParaRPr lang="en-US" sz="3200" dirty="0"/>
          </a:p>
        </p:txBody>
      </p:sp>
      <p:sp>
        <p:nvSpPr>
          <p:cNvPr id="3" name="Content Placeholder 2"/>
          <p:cNvSpPr>
            <a:spLocks noGrp="1"/>
          </p:cNvSpPr>
          <p:nvPr>
            <p:ph idx="1"/>
          </p:nvPr>
        </p:nvSpPr>
        <p:spPr/>
        <p:txBody>
          <a:bodyPr>
            <a:normAutofit/>
          </a:bodyPr>
          <a:lstStyle/>
          <a:p>
            <a:r>
              <a:rPr lang="en-US" sz="2000" dirty="0"/>
              <a:t>It is defined as minimum number of independent Parameters/variables/coordinates needed to describe a system completely.</a:t>
            </a:r>
          </a:p>
          <a:p>
            <a:endParaRPr lang="en-US" sz="2000" dirty="0"/>
          </a:p>
          <a:p>
            <a:r>
              <a:rPr lang="en-US" sz="2000" dirty="0"/>
              <a:t>Example :</a:t>
            </a:r>
          </a:p>
          <a:p>
            <a:pPr>
              <a:buClr>
                <a:srgbClr val="C00000"/>
              </a:buClr>
              <a:buFont typeface="Wingdings" pitchFamily="2" charset="2"/>
              <a:buChar char="v"/>
            </a:pPr>
            <a:r>
              <a:rPr lang="en-US" sz="2000" dirty="0"/>
              <a:t>A  point in 2-D : 2 </a:t>
            </a:r>
            <a:r>
              <a:rPr lang="en-US" sz="2000" dirty="0" err="1"/>
              <a:t>dof</a:t>
            </a:r>
            <a:r>
              <a:rPr lang="en-US" sz="2000" dirty="0"/>
              <a:t> ; in 3-D : 3 </a:t>
            </a:r>
            <a:r>
              <a:rPr lang="en-US" sz="2000" dirty="0" err="1"/>
              <a:t>dof</a:t>
            </a:r>
            <a:endParaRPr lang="en-US" sz="2000" dirty="0"/>
          </a:p>
          <a:p>
            <a:pPr>
              <a:buClr>
                <a:srgbClr val="C00000"/>
              </a:buClr>
              <a:buFont typeface="Wingdings" pitchFamily="2" charset="2"/>
              <a:buChar char="v"/>
            </a:pPr>
            <a:r>
              <a:rPr lang="en-US" sz="2000" dirty="0"/>
              <a:t>A rigid body in 3- D : 6 </a:t>
            </a:r>
            <a:r>
              <a:rPr lang="en-US" sz="2000" dirty="0" err="1"/>
              <a:t>dof</a:t>
            </a:r>
            <a:endParaRPr lang="en-US" sz="2000" dirty="0"/>
          </a:p>
          <a:p>
            <a:pPr>
              <a:buClr>
                <a:srgbClr val="C00000"/>
              </a:buClr>
              <a:buFont typeface="Wingdings" pitchFamily="2" charset="2"/>
              <a:buChar char="v"/>
            </a:pPr>
            <a:r>
              <a:rPr lang="en-US" sz="2000" dirty="0"/>
              <a:t>Spatial Manipulator : 6 </a:t>
            </a:r>
            <a:r>
              <a:rPr lang="en-US" sz="2000" dirty="0" err="1"/>
              <a:t>dof</a:t>
            </a:r>
            <a:endParaRPr lang="en-US" sz="2000" dirty="0"/>
          </a:p>
          <a:p>
            <a:pPr>
              <a:buClr>
                <a:srgbClr val="C00000"/>
              </a:buClr>
              <a:buFont typeface="Wingdings" pitchFamily="2" charset="2"/>
              <a:buChar char="v"/>
            </a:pPr>
            <a:r>
              <a:rPr lang="en-US" sz="2000" dirty="0"/>
              <a:t>Planar Manipulator : 3 </a:t>
            </a:r>
            <a:r>
              <a:rPr lang="en-US" sz="2000" dirty="0" err="1"/>
              <a:t>dof</a:t>
            </a:r>
            <a:endParaRPr lang="en-US" sz="2000" dirty="0"/>
          </a:p>
          <a:p>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6- Degree of Freedom</a:t>
            </a:r>
          </a:p>
        </p:txBody>
      </p:sp>
      <p:pic>
        <p:nvPicPr>
          <p:cNvPr id="2050" name="Picture 2"/>
          <p:cNvPicPr>
            <a:picLocks noChangeAspect="1" noChangeArrowheads="1"/>
          </p:cNvPicPr>
          <p:nvPr/>
        </p:nvPicPr>
        <p:blipFill>
          <a:blip r:embed="rId2"/>
          <a:srcRect/>
          <a:stretch>
            <a:fillRect/>
          </a:stretch>
        </p:blipFill>
        <p:spPr bwMode="auto">
          <a:xfrm>
            <a:off x="685800" y="1276350"/>
            <a:ext cx="2600325" cy="2847975"/>
          </a:xfrm>
          <a:prstGeom prst="rect">
            <a:avLst/>
          </a:prstGeom>
          <a:noFill/>
          <a:ln w="9525">
            <a:solidFill>
              <a:srgbClr val="002060"/>
            </a:solid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886200" y="1352550"/>
            <a:ext cx="4958564" cy="2514600"/>
          </a:xfrm>
          <a:prstGeom prst="rect">
            <a:avLst/>
          </a:prstGeom>
          <a:noFill/>
          <a:ln w="9525">
            <a:solidFill>
              <a:srgbClr val="002060"/>
            </a:solid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solidFill>
                  <a:srgbClr val="8E0300"/>
                </a:solidFill>
              </a:rPr>
              <a:t>Degree of Freedom (DOF)</a:t>
            </a:r>
            <a:endParaRPr lang="en-US" sz="3200" b="1" dirty="0">
              <a:solidFill>
                <a:srgbClr val="8E0300"/>
              </a:solidFill>
            </a:endParaRPr>
          </a:p>
        </p:txBody>
      </p:sp>
      <p:sp>
        <p:nvSpPr>
          <p:cNvPr id="3" name="Content Placeholder 2"/>
          <p:cNvSpPr>
            <a:spLocks noGrp="1"/>
          </p:cNvSpPr>
          <p:nvPr>
            <p:ph idx="1"/>
          </p:nvPr>
        </p:nvSpPr>
        <p:spPr/>
        <p:txBody>
          <a:bodyPr>
            <a:normAutofit/>
          </a:bodyPr>
          <a:lstStyle/>
          <a:p>
            <a:r>
              <a:rPr lang="en-IN" sz="2000" dirty="0"/>
              <a:t>It indicates the number of rigid (bodies) that can be connected to a fixed rigid body through the said joint.</a:t>
            </a:r>
          </a:p>
          <a:p>
            <a:r>
              <a:rPr lang="en-US" sz="2000" dirty="0"/>
              <a:t>Degree of freedom (DOF) determines capability of a robot and number of actuated joints.</a:t>
            </a:r>
          </a:p>
          <a:p>
            <a:r>
              <a:rPr lang="en-IN" sz="2000" dirty="0"/>
              <a:t>Joints with one degree of freedom (DOF) </a:t>
            </a:r>
          </a:p>
          <a:p>
            <a:pPr>
              <a:buNone/>
            </a:pPr>
            <a:r>
              <a:rPr lang="en-IN" sz="2000" dirty="0"/>
              <a:t>   – Revolute Joint (R) </a:t>
            </a:r>
          </a:p>
          <a:p>
            <a:pPr>
              <a:buNone/>
            </a:pPr>
            <a:r>
              <a:rPr lang="en-IN" sz="2000" dirty="0"/>
              <a:t>   – Prismatic Joint (P)</a:t>
            </a:r>
          </a:p>
          <a:p>
            <a:pPr>
              <a:buNone/>
            </a:pP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8E0300"/>
                </a:solidFill>
              </a:rPr>
              <a:t>Revolute Joint (R)</a:t>
            </a:r>
            <a:endParaRPr lang="en-US" sz="2800" b="1" dirty="0">
              <a:solidFill>
                <a:srgbClr val="8E0300"/>
              </a:solidFill>
            </a:endParaRPr>
          </a:p>
        </p:txBody>
      </p:sp>
      <p:pic>
        <p:nvPicPr>
          <p:cNvPr id="4" name="Picture 2"/>
          <p:cNvPicPr>
            <a:picLocks noChangeAspect="1" noChangeArrowheads="1"/>
          </p:cNvPicPr>
          <p:nvPr/>
        </p:nvPicPr>
        <p:blipFill>
          <a:blip r:embed="rId2"/>
          <a:srcRect/>
          <a:stretch>
            <a:fillRect/>
          </a:stretch>
        </p:blipFill>
        <p:spPr bwMode="auto">
          <a:xfrm>
            <a:off x="2203450" y="1276350"/>
            <a:ext cx="4654550" cy="3504939"/>
          </a:xfrm>
          <a:prstGeom prst="rect">
            <a:avLst/>
          </a:prstGeom>
          <a:noFill/>
          <a:ln w="9525">
            <a:solidFill>
              <a:srgbClr val="002060"/>
            </a:solid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8E0300"/>
                </a:solidFill>
              </a:rPr>
              <a:t>Prismatic Joint (P)</a:t>
            </a:r>
            <a:endParaRPr lang="en-US" sz="2800" b="1" dirty="0">
              <a:solidFill>
                <a:srgbClr val="8E0300"/>
              </a:solidFill>
            </a:endParaRP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a:stretch>
            <a:fillRect/>
          </a:stretch>
        </p:blipFill>
        <p:spPr bwMode="auto">
          <a:xfrm>
            <a:off x="3019425" y="1590675"/>
            <a:ext cx="3105150" cy="2733675"/>
          </a:xfrm>
          <a:prstGeom prst="rect">
            <a:avLst/>
          </a:prstGeom>
          <a:noFill/>
          <a:ln w="9525">
            <a:solidFill>
              <a:srgbClr val="17411C"/>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2 DOF – Universal Joint</a:t>
            </a:r>
          </a:p>
        </p:txBody>
      </p:sp>
      <p:pic>
        <p:nvPicPr>
          <p:cNvPr id="1026" name="Picture 2"/>
          <p:cNvPicPr>
            <a:picLocks noChangeAspect="1" noChangeArrowheads="1"/>
          </p:cNvPicPr>
          <p:nvPr/>
        </p:nvPicPr>
        <p:blipFill>
          <a:blip r:embed="rId2"/>
          <a:srcRect/>
          <a:stretch>
            <a:fillRect/>
          </a:stretch>
        </p:blipFill>
        <p:spPr bwMode="auto">
          <a:xfrm>
            <a:off x="2514600" y="1585913"/>
            <a:ext cx="3933825" cy="1971675"/>
          </a:xfrm>
          <a:prstGeom prst="rect">
            <a:avLst/>
          </a:prstGeom>
          <a:noFill/>
          <a:ln w="9525">
            <a:solidFill>
              <a:srgbClr val="002060"/>
            </a:solid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t>6 (DOF) required for arbitrary task in 3D.</a:t>
            </a:r>
          </a:p>
          <a:p>
            <a:r>
              <a:rPr lang="en-US" sz="2000" dirty="0"/>
              <a:t> Painting and welding can be done by 5 DOF robot. </a:t>
            </a:r>
          </a:p>
          <a:p>
            <a:r>
              <a:rPr lang="en-US" sz="2000" dirty="0"/>
              <a:t>Electronics assembly usually done by 4 DOF SCARA robot. </a:t>
            </a:r>
          </a:p>
          <a:p>
            <a:r>
              <a:rPr lang="en-US" sz="2000" dirty="0"/>
              <a:t>For extra flexibility/working volume, 5 or 6 DOF robot mounted on 2 or 3 DOF gantry or wheeled mobile robot. </a:t>
            </a:r>
          </a:p>
          <a:p>
            <a:r>
              <a:rPr lang="en-US" sz="2000" dirty="0"/>
              <a:t>Redundant robot with more than 6 DOF for avoiding obstacles, more flexibility etc.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t>Arrangement of first three joints (in fixed serial robots) are classified as: Cartesian, spherical and cylindrical — Motion described by Cartesian, spherical or cylindrical coordinates. </a:t>
            </a:r>
          </a:p>
          <a:p>
            <a:r>
              <a:rPr lang="en-US" sz="2000" dirty="0"/>
              <a:t>Anthropomorphic — Human arm like. </a:t>
            </a:r>
          </a:p>
          <a:p>
            <a:r>
              <a:rPr lang="en-US" sz="2000" dirty="0"/>
              <a:t>SCARA or Selective Compliance Adaptive Robot Arm — Extensively used in electronic assembly.</a:t>
            </a:r>
          </a:p>
          <a:p>
            <a:r>
              <a:rPr lang="en-US" sz="2000" dirty="0"/>
              <a:t> Last three joints form a wrist — Orients the end-</a:t>
            </a:r>
            <a:r>
              <a:rPr lang="en-US" sz="2000" dirty="0" err="1"/>
              <a:t>effector</a:t>
            </a:r>
            <a:r>
              <a:rPr lang="en-US" sz="2000"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Rigid Vs. Flexible</a:t>
            </a:r>
          </a:p>
        </p:txBody>
      </p:sp>
      <p:pic>
        <p:nvPicPr>
          <p:cNvPr id="1026" name="Picture 2"/>
          <p:cNvPicPr>
            <a:picLocks noChangeAspect="1" noChangeArrowheads="1"/>
          </p:cNvPicPr>
          <p:nvPr/>
        </p:nvPicPr>
        <p:blipFill>
          <a:blip r:embed="rId2"/>
          <a:srcRect/>
          <a:stretch>
            <a:fillRect/>
          </a:stretch>
        </p:blipFill>
        <p:spPr bwMode="auto">
          <a:xfrm>
            <a:off x="514350" y="1123950"/>
            <a:ext cx="2457450" cy="2275416"/>
          </a:xfrm>
          <a:prstGeom prst="rect">
            <a:avLst/>
          </a:prstGeom>
          <a:noFill/>
          <a:ln w="9525">
            <a:solidFill>
              <a:srgbClr val="00206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715000" y="1219200"/>
            <a:ext cx="2681287" cy="2265876"/>
          </a:xfrm>
          <a:prstGeom prst="rect">
            <a:avLst/>
          </a:prstGeom>
          <a:noFill/>
          <a:ln w="9525">
            <a:solidFill>
              <a:srgbClr val="002060"/>
            </a:solidFill>
            <a:miter lim="800000"/>
            <a:headEnd/>
            <a:tailEnd/>
          </a:ln>
          <a:effectLst/>
        </p:spPr>
      </p:pic>
      <p:sp>
        <p:nvSpPr>
          <p:cNvPr id="6" name="TextBox 5"/>
          <p:cNvSpPr txBox="1"/>
          <p:nvPr/>
        </p:nvSpPr>
        <p:spPr>
          <a:xfrm>
            <a:off x="304800" y="3638550"/>
            <a:ext cx="3657600" cy="369332"/>
          </a:xfrm>
          <a:prstGeom prst="rect">
            <a:avLst/>
          </a:prstGeom>
          <a:noFill/>
        </p:spPr>
        <p:txBody>
          <a:bodyPr wrap="square" rtlCol="0">
            <a:spAutoFit/>
          </a:bodyPr>
          <a:lstStyle/>
          <a:p>
            <a:r>
              <a:rPr lang="en-US" dirty="0"/>
              <a:t>PUMA 700 Series Industrial Robot</a:t>
            </a:r>
          </a:p>
        </p:txBody>
      </p:sp>
      <p:sp>
        <p:nvSpPr>
          <p:cNvPr id="7" name="TextBox 6"/>
          <p:cNvSpPr txBox="1"/>
          <p:nvPr/>
        </p:nvSpPr>
        <p:spPr>
          <a:xfrm>
            <a:off x="5410200" y="3638550"/>
            <a:ext cx="3276600" cy="369332"/>
          </a:xfrm>
          <a:prstGeom prst="rect">
            <a:avLst/>
          </a:prstGeom>
          <a:noFill/>
        </p:spPr>
        <p:txBody>
          <a:bodyPr wrap="square" rtlCol="0">
            <a:spAutoFit/>
          </a:bodyPr>
          <a:lstStyle/>
          <a:p>
            <a:pPr algn="ctr"/>
            <a:r>
              <a:rPr lang="en-US" dirty="0"/>
              <a:t>Space Shuttle Robot Arm</a:t>
            </a:r>
          </a:p>
        </p:txBody>
      </p:sp>
      <p:sp>
        <p:nvSpPr>
          <p:cNvPr id="8" name="TextBox 7"/>
          <p:cNvSpPr txBox="1"/>
          <p:nvPr/>
        </p:nvSpPr>
        <p:spPr>
          <a:xfrm>
            <a:off x="457200" y="4095750"/>
            <a:ext cx="8305800" cy="646331"/>
          </a:xfrm>
          <a:prstGeom prst="rect">
            <a:avLst/>
          </a:prstGeom>
          <a:noFill/>
        </p:spPr>
        <p:txBody>
          <a:bodyPr wrap="square" rtlCol="0">
            <a:spAutoFit/>
          </a:bodyPr>
          <a:lstStyle/>
          <a:p>
            <a:pPr>
              <a:buFont typeface="Arial" pitchFamily="34" charset="0"/>
              <a:buChar char="•"/>
            </a:pPr>
            <a:r>
              <a:rPr lang="en-US" dirty="0"/>
              <a:t>Most industrial robots are built heavy and rigid for required accuracy.</a:t>
            </a:r>
          </a:p>
          <a:p>
            <a:pPr>
              <a:buFont typeface="Arial" pitchFamily="34" charset="0"/>
              <a:buChar char="•"/>
            </a:pPr>
            <a:r>
              <a:rPr lang="en-US" dirty="0"/>
              <a:t>Minimizing weight for space applications — Links and joints are flexible!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Control and Mode of Operation</a:t>
            </a:r>
          </a:p>
        </p:txBody>
      </p:sp>
      <p:sp>
        <p:nvSpPr>
          <p:cNvPr id="3" name="Content Placeholder 2"/>
          <p:cNvSpPr>
            <a:spLocks noGrp="1"/>
          </p:cNvSpPr>
          <p:nvPr>
            <p:ph idx="1"/>
          </p:nvPr>
        </p:nvSpPr>
        <p:spPr/>
        <p:txBody>
          <a:bodyPr>
            <a:normAutofit/>
          </a:bodyPr>
          <a:lstStyle/>
          <a:p>
            <a:r>
              <a:rPr lang="en-US" sz="2000" dirty="0"/>
              <a:t>Most older industrial robots were </a:t>
            </a:r>
            <a:r>
              <a:rPr lang="en-US" sz="2000" i="1" dirty="0"/>
              <a:t>teach and playback :</a:t>
            </a:r>
          </a:p>
          <a:p>
            <a:pPr lvl="1">
              <a:buFont typeface="Calibri" pitchFamily="34" charset="0"/>
              <a:buChar char="―"/>
            </a:pPr>
            <a:r>
              <a:rPr lang="en-US" sz="1700" dirty="0"/>
              <a:t>Robot is taken (manually) through the tasks and positions </a:t>
            </a:r>
            <a:r>
              <a:rPr lang="en-US" sz="1700" i="1" dirty="0"/>
              <a:t>recorded.</a:t>
            </a:r>
          </a:p>
          <a:p>
            <a:pPr lvl="1">
              <a:buFont typeface="Calibri" pitchFamily="34" charset="0"/>
              <a:buChar char="―"/>
            </a:pPr>
            <a:r>
              <a:rPr lang="en-US" sz="1700" dirty="0"/>
              <a:t>During actual operation, the robot </a:t>
            </a:r>
            <a:r>
              <a:rPr lang="en-US" sz="1700" i="1" dirty="0"/>
              <a:t>plays back the taught sequence.</a:t>
            </a:r>
          </a:p>
          <a:p>
            <a:pPr lvl="1">
              <a:buFont typeface="Calibri" pitchFamily="34" charset="0"/>
              <a:buChar char="―"/>
            </a:pPr>
            <a:r>
              <a:rPr lang="en-US" sz="1700" dirty="0"/>
              <a:t>Very time consuming to teach and robot cannot react to any changes in the environment.</a:t>
            </a:r>
          </a:p>
          <a:p>
            <a:r>
              <a:rPr lang="en-US" sz="2000" dirty="0"/>
              <a:t>Computer controlled — Inputs are given from a computer often after being tried out in an </a:t>
            </a:r>
            <a:r>
              <a:rPr lang="en-US" sz="2000" i="1" dirty="0"/>
              <a:t>off-line programming system.</a:t>
            </a:r>
          </a:p>
          <a:p>
            <a:r>
              <a:rPr lang="en-US" sz="2000" dirty="0"/>
              <a:t>Sensor driven — Sensors are used to avoid obstacles and take decisions.</a:t>
            </a:r>
          </a:p>
          <a:p>
            <a:r>
              <a:rPr lang="en-US" sz="2000" dirty="0"/>
              <a:t>Intelligent — Robot can ‘learn’ about the environment using artificial intelligence (AI) and perform efficiently.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Definition</a:t>
            </a:r>
          </a:p>
        </p:txBody>
      </p:sp>
      <p:sp>
        <p:nvSpPr>
          <p:cNvPr id="3" name="Content Placeholder 2"/>
          <p:cNvSpPr>
            <a:spLocks noGrp="1"/>
          </p:cNvSpPr>
          <p:nvPr>
            <p:ph idx="1"/>
          </p:nvPr>
        </p:nvSpPr>
        <p:spPr/>
        <p:txBody>
          <a:bodyPr>
            <a:normAutofit/>
          </a:bodyPr>
          <a:lstStyle/>
          <a:p>
            <a:r>
              <a:rPr lang="en-US" sz="2000" dirty="0"/>
              <a:t>Origin of the word </a:t>
            </a:r>
            <a:r>
              <a:rPr lang="en-US" sz="2000" dirty="0">
                <a:solidFill>
                  <a:srgbClr val="8E0300"/>
                </a:solidFill>
              </a:rPr>
              <a:t>robot</a:t>
            </a:r>
            <a:r>
              <a:rPr lang="en-US" sz="2000" dirty="0"/>
              <a:t> in 1923 from Czech word ‘</a:t>
            </a:r>
            <a:r>
              <a:rPr lang="en-US" sz="2000" dirty="0" err="1">
                <a:solidFill>
                  <a:srgbClr val="8E0300"/>
                </a:solidFill>
              </a:rPr>
              <a:t>robota</a:t>
            </a:r>
            <a:r>
              <a:rPr lang="en-US" sz="2000" dirty="0"/>
              <a:t>’ meaning slave </a:t>
            </a:r>
            <a:r>
              <a:rPr lang="en-US" sz="2000" dirty="0" err="1"/>
              <a:t>labour</a:t>
            </a:r>
            <a:r>
              <a:rPr lang="en-US" sz="2000" dirty="0"/>
              <a:t>!</a:t>
            </a:r>
          </a:p>
          <a:p>
            <a:r>
              <a:rPr lang="en-US" sz="2000" dirty="0"/>
              <a:t>Designed to replace human beings, and depicted as very efficient and lacking emotion – Even now this description is prevalent!</a:t>
            </a:r>
          </a:p>
          <a:p>
            <a:r>
              <a:rPr lang="en-US" sz="2000" dirty="0"/>
              <a:t>No clear definition of a “robot”!.</a:t>
            </a:r>
          </a:p>
          <a:p>
            <a:r>
              <a:rPr lang="en-US" sz="2000" dirty="0"/>
              <a:t>The Robot Institute of America (1969) defines </a:t>
            </a:r>
            <a:r>
              <a:rPr lang="en-US" sz="2000" dirty="0">
                <a:solidFill>
                  <a:srgbClr val="8E0300"/>
                </a:solidFill>
              </a:rPr>
              <a:t>robot</a:t>
            </a:r>
            <a:r>
              <a:rPr lang="en-US" sz="2000" dirty="0"/>
              <a:t> as “.... </a:t>
            </a:r>
            <a:r>
              <a:rPr lang="en-US" sz="2000" i="1" dirty="0"/>
              <a:t>a re-programmable, multi-functional manipulator designed to move materials, parts, tools or specialized devices through various programmed motions for the performance of a variety of tasks”.</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Main components of a robot</a:t>
            </a:r>
            <a:endParaRPr lang="en-US" sz="3200" dirty="0">
              <a:solidFill>
                <a:srgbClr val="8E0300"/>
              </a:solidFill>
            </a:endParaRPr>
          </a:p>
        </p:txBody>
      </p:sp>
      <p:sp>
        <p:nvSpPr>
          <p:cNvPr id="3" name="Content Placeholder 2"/>
          <p:cNvSpPr>
            <a:spLocks noGrp="1"/>
          </p:cNvSpPr>
          <p:nvPr>
            <p:ph idx="1"/>
          </p:nvPr>
        </p:nvSpPr>
        <p:spPr/>
        <p:txBody>
          <a:bodyPr>
            <a:normAutofit/>
          </a:bodyPr>
          <a:lstStyle/>
          <a:p>
            <a:r>
              <a:rPr lang="en-US" sz="2000" dirty="0"/>
              <a:t>Robots are built to present solutions to a variety of needs and fulfill several different purposes, and therefore, require a variety of specialized components to complete these tasks.</a:t>
            </a:r>
          </a:p>
          <a:p>
            <a:r>
              <a:rPr lang="en-US" sz="2000" dirty="0"/>
              <a:t>Generally speaking, robotics components fall into these five categories:</a:t>
            </a:r>
          </a:p>
          <a:p>
            <a:pPr marL="457200" indent="-457200">
              <a:buFont typeface="+mj-lt"/>
              <a:buAutoNum type="arabicPeriod"/>
            </a:pPr>
            <a:r>
              <a:rPr lang="en-US" sz="2000" dirty="0"/>
              <a:t>Sensors</a:t>
            </a:r>
          </a:p>
          <a:p>
            <a:pPr marL="457200" indent="-457200">
              <a:buFont typeface="+mj-lt"/>
              <a:buAutoNum type="arabicPeriod"/>
            </a:pPr>
            <a:r>
              <a:rPr lang="en-US" sz="2000" dirty="0"/>
              <a:t>Control System</a:t>
            </a:r>
          </a:p>
          <a:p>
            <a:pPr marL="457200" indent="-457200">
              <a:buFont typeface="+mj-lt"/>
              <a:buAutoNum type="arabicPeriod"/>
            </a:pPr>
            <a:r>
              <a:rPr lang="en-US" sz="2000" dirty="0"/>
              <a:t>Actuators</a:t>
            </a:r>
          </a:p>
          <a:p>
            <a:pPr marL="457200" indent="-457200">
              <a:buFont typeface="+mj-lt"/>
              <a:buAutoNum type="arabicPeriod"/>
            </a:pPr>
            <a:r>
              <a:rPr lang="en-US" sz="2000" dirty="0"/>
              <a:t>Power Supply</a:t>
            </a:r>
          </a:p>
          <a:p>
            <a:pPr marL="457200" indent="-457200">
              <a:buFont typeface="+mj-lt"/>
              <a:buAutoNum type="arabicPeriod"/>
            </a:pPr>
            <a:r>
              <a:rPr lang="en-US" sz="2000" dirty="0"/>
              <a:t>End Effectors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Sensors</a:t>
            </a:r>
          </a:p>
        </p:txBody>
      </p:sp>
      <p:sp>
        <p:nvSpPr>
          <p:cNvPr id="3" name="Content Placeholder 2"/>
          <p:cNvSpPr>
            <a:spLocks noGrp="1"/>
          </p:cNvSpPr>
          <p:nvPr>
            <p:ph idx="1"/>
          </p:nvPr>
        </p:nvSpPr>
        <p:spPr/>
        <p:txBody>
          <a:bodyPr>
            <a:normAutofit fontScale="92500" lnSpcReduction="10000"/>
          </a:bodyPr>
          <a:lstStyle/>
          <a:p>
            <a:r>
              <a:rPr lang="en-US" sz="2000" dirty="0"/>
              <a:t>Sensors are devices that make robot feel the world as we human do with the help of our five sensors.</a:t>
            </a:r>
          </a:p>
          <a:p>
            <a:r>
              <a:rPr lang="en-US" sz="2000" dirty="0"/>
              <a:t>Sensors provide a robot with stimuli in the form of electrical signals that are processed by the controller and allow the robot to interact with the outside world.</a:t>
            </a:r>
          </a:p>
          <a:p>
            <a:r>
              <a:rPr lang="en-US" sz="2000" dirty="0"/>
              <a:t> Common sensors found within robots include video cameras that function as eyes, photo resistors that react to light and microphones that operate like ears. </a:t>
            </a:r>
          </a:p>
          <a:p>
            <a:r>
              <a:rPr lang="en-US" sz="2000" dirty="0"/>
              <a:t>These sensors allow the robot to capture its surroundings and process the most logical conclusion based on the current moment and allows the controller to relay commands to the additional components.</a:t>
            </a:r>
          </a:p>
          <a:p>
            <a:pPr>
              <a:buNone/>
            </a:pPr>
            <a:r>
              <a:rPr lang="en-US" sz="2000" dirty="0"/>
              <a:t> </a:t>
            </a:r>
          </a:p>
          <a:p>
            <a:endParaRPr 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Control System</a:t>
            </a:r>
          </a:p>
        </p:txBody>
      </p:sp>
      <p:sp>
        <p:nvSpPr>
          <p:cNvPr id="3" name="Content Placeholder 2"/>
          <p:cNvSpPr>
            <a:spLocks noGrp="1"/>
          </p:cNvSpPr>
          <p:nvPr>
            <p:ph idx="1"/>
          </p:nvPr>
        </p:nvSpPr>
        <p:spPr/>
        <p:txBody>
          <a:bodyPr>
            <a:normAutofit/>
          </a:bodyPr>
          <a:lstStyle/>
          <a:p>
            <a:r>
              <a:rPr lang="en-US" sz="2000" dirty="0">
                <a:solidFill>
                  <a:srgbClr val="8E0300"/>
                </a:solidFill>
              </a:rPr>
              <a:t>Control system </a:t>
            </a:r>
            <a:r>
              <a:rPr lang="en-US" sz="2000" dirty="0"/>
              <a:t>is the brain of robot which takes inputs from sensors or other medium and take decision on the task to be performed.</a:t>
            </a:r>
          </a:p>
          <a:p>
            <a:r>
              <a:rPr lang="en-US" sz="2000" dirty="0"/>
              <a:t>Computation includes all of the components that make up a robot’s central processing unit, often referred to as its control system.</a:t>
            </a:r>
          </a:p>
          <a:p>
            <a:r>
              <a:rPr lang="en-US" sz="2000" dirty="0"/>
              <a:t> Control systems are programmed to tell a robot how to utilize its specific components, similar in some ways to how the human brain sends signals throughout the body, in order to complete a specific task. </a:t>
            </a:r>
          </a:p>
          <a:p>
            <a:r>
              <a:rPr lang="en-US" sz="2000" dirty="0"/>
              <a:t>These robotic tasks could comprise anything from minimally invasive surgery to assembly line packing.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8E0300"/>
                </a:solidFill>
              </a:rPr>
              <a:t>Control System</a:t>
            </a:r>
            <a:endParaRPr lang="en-US" dirty="0"/>
          </a:p>
        </p:txBody>
      </p:sp>
      <p:sp>
        <p:nvSpPr>
          <p:cNvPr id="3" name="Content Placeholder 2"/>
          <p:cNvSpPr>
            <a:spLocks noGrp="1"/>
          </p:cNvSpPr>
          <p:nvPr>
            <p:ph idx="1"/>
          </p:nvPr>
        </p:nvSpPr>
        <p:spPr/>
        <p:txBody>
          <a:bodyPr/>
          <a:lstStyle/>
          <a:p>
            <a:r>
              <a:rPr lang="en-US" dirty="0"/>
              <a:t> </a:t>
            </a:r>
            <a:r>
              <a:rPr lang="en-US" sz="2000" dirty="0"/>
              <a:t>A </a:t>
            </a:r>
            <a:r>
              <a:rPr lang="en-US" sz="2000" dirty="0">
                <a:solidFill>
                  <a:srgbClr val="8E0300"/>
                </a:solidFill>
              </a:rPr>
              <a:t>control system </a:t>
            </a:r>
            <a:r>
              <a:rPr lang="en-US" sz="2000" dirty="0"/>
              <a:t>is a system that is designed to produce a specified output by the action of required controlling.</a:t>
            </a:r>
          </a:p>
          <a:p>
            <a:r>
              <a:rPr lang="en-US" sz="2000" dirty="0"/>
              <a:t>Now the controlling provided to the system can be either output independent or output dependent. </a:t>
            </a:r>
          </a:p>
          <a:p>
            <a:r>
              <a:rPr lang="en-US" sz="2000" dirty="0"/>
              <a:t>This variation leads to give two different categories of control system.</a:t>
            </a:r>
          </a:p>
          <a:p>
            <a:pPr lvl="1">
              <a:buFont typeface="Calibri" pitchFamily="34" charset="0"/>
              <a:buChar char="―"/>
            </a:pPr>
            <a:r>
              <a:rPr lang="en-US" sz="1700" dirty="0"/>
              <a:t>Open – Loop Control System</a:t>
            </a:r>
          </a:p>
          <a:p>
            <a:pPr lvl="1">
              <a:buFont typeface="Calibri" pitchFamily="34" charset="0"/>
              <a:buChar char="―"/>
            </a:pPr>
            <a:r>
              <a:rPr lang="en-US" sz="1700" dirty="0"/>
              <a:t>Closed – Loop Control System</a:t>
            </a:r>
          </a:p>
          <a:p>
            <a:endParaRPr lang="en-US" sz="2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Open -Loop Control System</a:t>
            </a:r>
          </a:p>
        </p:txBody>
      </p:sp>
      <p:sp>
        <p:nvSpPr>
          <p:cNvPr id="3" name="Content Placeholder 2"/>
          <p:cNvSpPr>
            <a:spLocks noGrp="1"/>
          </p:cNvSpPr>
          <p:nvPr>
            <p:ph idx="1"/>
          </p:nvPr>
        </p:nvSpPr>
        <p:spPr/>
        <p:txBody>
          <a:bodyPr>
            <a:normAutofit/>
          </a:bodyPr>
          <a:lstStyle/>
          <a:p>
            <a:r>
              <a:rPr lang="en-US" sz="2000" dirty="0"/>
              <a:t>Systems in which the output quantity has no effect upon the input to the control process are called </a:t>
            </a:r>
            <a:r>
              <a:rPr lang="en-US" sz="2000" dirty="0">
                <a:solidFill>
                  <a:srgbClr val="8E0300"/>
                </a:solidFill>
              </a:rPr>
              <a:t>open-loop control systems</a:t>
            </a:r>
            <a:r>
              <a:rPr lang="en-US" sz="2000" dirty="0"/>
              <a:t>.</a:t>
            </a:r>
          </a:p>
          <a:p>
            <a:r>
              <a:rPr lang="en-US" sz="2000" dirty="0"/>
              <a:t>Open-loop systems are just that, open ended non-feedback systems.</a:t>
            </a:r>
          </a:p>
        </p:txBody>
      </p:sp>
      <p:pic>
        <p:nvPicPr>
          <p:cNvPr id="1027" name="Picture 3" descr="C:\Users\INDORE\Desktop\Robotics\Closed Loop - Copy.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676400" y="2800350"/>
            <a:ext cx="5772150" cy="81915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Closed -Loop Control System</a:t>
            </a:r>
            <a:endParaRPr lang="en-US" sz="3200" dirty="0"/>
          </a:p>
        </p:txBody>
      </p:sp>
      <p:sp>
        <p:nvSpPr>
          <p:cNvPr id="3" name="Content Placeholder 2"/>
          <p:cNvSpPr>
            <a:spLocks noGrp="1"/>
          </p:cNvSpPr>
          <p:nvPr>
            <p:ph idx="1"/>
          </p:nvPr>
        </p:nvSpPr>
        <p:spPr/>
        <p:txBody>
          <a:bodyPr>
            <a:normAutofit/>
          </a:bodyPr>
          <a:lstStyle/>
          <a:p>
            <a:r>
              <a:rPr lang="en-US" sz="2000" dirty="0"/>
              <a:t>A </a:t>
            </a:r>
            <a:r>
              <a:rPr lang="en-US" sz="2000" dirty="0">
                <a:solidFill>
                  <a:srgbClr val="8E0300"/>
                </a:solidFill>
              </a:rPr>
              <a:t>Closed-loop Control System</a:t>
            </a:r>
            <a:r>
              <a:rPr lang="en-US" sz="2000" dirty="0"/>
              <a:t>, also known as a </a:t>
            </a:r>
            <a:r>
              <a:rPr lang="en-US" sz="2000" i="1" dirty="0">
                <a:solidFill>
                  <a:srgbClr val="8E0300"/>
                </a:solidFill>
              </a:rPr>
              <a:t>feedback control system</a:t>
            </a:r>
            <a:r>
              <a:rPr lang="en-US" sz="2000" dirty="0"/>
              <a:t> is a control system which uses the concept of an open loop system as its forward path but has one or more feedback loops (hence its name) or paths between its output and its input. </a:t>
            </a:r>
          </a:p>
          <a:p>
            <a:r>
              <a:rPr lang="en-US" sz="2000" dirty="0"/>
              <a:t>The reference to “feedback”, simply means that some portion of the output is returned “back” to the input to form part of the systems excitation.</a:t>
            </a:r>
          </a:p>
        </p:txBody>
      </p:sp>
      <p:pic>
        <p:nvPicPr>
          <p:cNvPr id="2050" name="Picture 2" descr="C:\Users\INDORE\Desktop\Robotics\Closed Loop.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86000" y="3462337"/>
            <a:ext cx="4953000" cy="154781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Actuators</a:t>
            </a:r>
            <a:endParaRPr lang="en-US" sz="3200" dirty="0"/>
          </a:p>
        </p:txBody>
      </p:sp>
      <p:sp>
        <p:nvSpPr>
          <p:cNvPr id="3" name="Content Placeholder 2"/>
          <p:cNvSpPr>
            <a:spLocks noGrp="1"/>
          </p:cNvSpPr>
          <p:nvPr>
            <p:ph idx="1"/>
          </p:nvPr>
        </p:nvSpPr>
        <p:spPr/>
        <p:txBody>
          <a:bodyPr>
            <a:noAutofit/>
          </a:bodyPr>
          <a:lstStyle/>
          <a:p>
            <a:r>
              <a:rPr lang="en-US" sz="2000" dirty="0"/>
              <a:t>Actuators are required to move joints, provide power and do work.</a:t>
            </a:r>
          </a:p>
          <a:p>
            <a:r>
              <a:rPr lang="en-US" sz="2000" dirty="0"/>
              <a:t>Serial robot actuators must be of low weight – Actuators of distal links need to be moved by actuators near the base.</a:t>
            </a:r>
          </a:p>
          <a:p>
            <a:r>
              <a:rPr lang="en-US" sz="2000" dirty="0"/>
              <a:t>Parallel robots – Often actuators are at the base.</a:t>
            </a:r>
          </a:p>
          <a:p>
            <a:r>
              <a:rPr lang="en-US" sz="2000" dirty="0"/>
              <a:t>Actuators drive a joint through a </a:t>
            </a:r>
            <a:r>
              <a:rPr lang="en-US" sz="2000" i="1" dirty="0"/>
              <a:t>transmission device</a:t>
            </a:r>
          </a:p>
          <a:p>
            <a:r>
              <a:rPr lang="en-US" sz="2000" dirty="0"/>
              <a:t>Three commonly used types of actuators:</a:t>
            </a:r>
          </a:p>
          <a:p>
            <a:pPr lvl="1">
              <a:buFont typeface="Calibri" pitchFamily="34" charset="0"/>
              <a:buChar char="―"/>
            </a:pPr>
            <a:r>
              <a:rPr lang="en-US" sz="1700" dirty="0"/>
              <a:t>Hydraulic</a:t>
            </a:r>
          </a:p>
          <a:p>
            <a:pPr lvl="1">
              <a:buFont typeface="Calibri" pitchFamily="34" charset="0"/>
              <a:buChar char="―"/>
            </a:pPr>
            <a:r>
              <a:rPr lang="en-US" sz="1700" dirty="0"/>
              <a:t>Pneumatic</a:t>
            </a:r>
          </a:p>
          <a:p>
            <a:pPr lvl="1">
              <a:buFont typeface="Calibri" pitchFamily="34" charset="0"/>
              <a:buChar char="―"/>
            </a:pPr>
            <a:r>
              <a:rPr lang="en-US" sz="1700" dirty="0"/>
              <a:t>Electric motors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76363" y="185738"/>
            <a:ext cx="6391275" cy="4772025"/>
          </a:xfrm>
          <a:prstGeom prst="rect">
            <a:avLst/>
          </a:prstGeom>
          <a:noFill/>
          <a:ln w="9525">
            <a:solidFill>
              <a:srgbClr val="002060"/>
            </a:solid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Power Supply</a:t>
            </a:r>
            <a:endParaRPr lang="en-US" sz="3200" dirty="0">
              <a:solidFill>
                <a:srgbClr val="8E0300"/>
              </a:solidFill>
            </a:endParaRPr>
          </a:p>
        </p:txBody>
      </p:sp>
      <p:sp>
        <p:nvSpPr>
          <p:cNvPr id="3" name="Content Placeholder 2"/>
          <p:cNvSpPr>
            <a:spLocks noGrp="1"/>
          </p:cNvSpPr>
          <p:nvPr>
            <p:ph idx="1"/>
          </p:nvPr>
        </p:nvSpPr>
        <p:spPr/>
        <p:txBody>
          <a:bodyPr>
            <a:normAutofit/>
          </a:bodyPr>
          <a:lstStyle/>
          <a:p>
            <a:r>
              <a:rPr lang="en-US" sz="2000" dirty="0"/>
              <a:t>Like the human body requires food in order to function, robots require power.</a:t>
            </a:r>
          </a:p>
          <a:p>
            <a:r>
              <a:rPr lang="en-US" sz="2000" dirty="0"/>
              <a:t>Most robots utilize lead-acid batteries for their safe qualities and long shelf life while others may utilize the more compact but also more expensive silver-cadmium variety. </a:t>
            </a:r>
          </a:p>
          <a:p>
            <a:r>
              <a:rPr lang="en-US" sz="2000" dirty="0"/>
              <a:t>Safety, weight, replace ability and lifecycle are all important factors to consider when designing a robot’s power supply.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End Effectors</a:t>
            </a:r>
            <a:endParaRPr lang="en-US" sz="3200" dirty="0"/>
          </a:p>
        </p:txBody>
      </p:sp>
      <p:sp>
        <p:nvSpPr>
          <p:cNvPr id="3" name="Content Placeholder 2"/>
          <p:cNvSpPr>
            <a:spLocks noGrp="1"/>
          </p:cNvSpPr>
          <p:nvPr>
            <p:ph idx="1"/>
          </p:nvPr>
        </p:nvSpPr>
        <p:spPr/>
        <p:txBody>
          <a:bodyPr>
            <a:normAutofit/>
          </a:bodyPr>
          <a:lstStyle/>
          <a:p>
            <a:r>
              <a:rPr lang="en-US" sz="2000" dirty="0"/>
              <a:t>An </a:t>
            </a:r>
            <a:r>
              <a:rPr lang="en-US" sz="2000" dirty="0">
                <a:solidFill>
                  <a:srgbClr val="8E0300"/>
                </a:solidFill>
              </a:rPr>
              <a:t>end– effectors </a:t>
            </a:r>
            <a:r>
              <a:rPr lang="en-US" sz="2000" dirty="0"/>
              <a:t>is a device attached to the wrist of a manipulator for the purpose of holding materials, parts, tools to perform a specific task.</a:t>
            </a:r>
          </a:p>
          <a:p>
            <a:pPr>
              <a:buNone/>
            </a:pPr>
            <a:endParaRPr lang="en-US" sz="2000" dirty="0"/>
          </a:p>
        </p:txBody>
      </p:sp>
      <p:sp>
        <p:nvSpPr>
          <p:cNvPr id="4" name="TextBox 3"/>
          <p:cNvSpPr txBox="1"/>
          <p:nvPr/>
        </p:nvSpPr>
        <p:spPr>
          <a:xfrm>
            <a:off x="3962400" y="2266950"/>
            <a:ext cx="1676400" cy="369332"/>
          </a:xfrm>
          <a:prstGeom prst="rect">
            <a:avLst/>
          </a:prstGeom>
          <a:noFill/>
        </p:spPr>
        <p:txBody>
          <a:bodyPr wrap="square" rtlCol="0">
            <a:spAutoFit/>
          </a:bodyPr>
          <a:lstStyle/>
          <a:p>
            <a:pPr algn="ctr"/>
            <a:r>
              <a:rPr lang="en-US" dirty="0">
                <a:solidFill>
                  <a:srgbClr val="8E0300"/>
                </a:solidFill>
              </a:rPr>
              <a:t>End- Effectors</a:t>
            </a:r>
          </a:p>
        </p:txBody>
      </p:sp>
      <p:sp>
        <p:nvSpPr>
          <p:cNvPr id="5" name="TextBox 4"/>
          <p:cNvSpPr txBox="1"/>
          <p:nvPr/>
        </p:nvSpPr>
        <p:spPr>
          <a:xfrm>
            <a:off x="838200" y="3116818"/>
            <a:ext cx="2971800" cy="923330"/>
          </a:xfrm>
          <a:prstGeom prst="rect">
            <a:avLst/>
          </a:prstGeom>
          <a:noFill/>
        </p:spPr>
        <p:txBody>
          <a:bodyPr wrap="square" rtlCol="0">
            <a:spAutoFit/>
          </a:bodyPr>
          <a:lstStyle/>
          <a:p>
            <a:pPr algn="ctr"/>
            <a:r>
              <a:rPr lang="en-US" dirty="0">
                <a:solidFill>
                  <a:srgbClr val="0070C0"/>
                </a:solidFill>
              </a:rPr>
              <a:t>Grippers</a:t>
            </a:r>
          </a:p>
          <a:p>
            <a:pPr algn="ctr"/>
            <a:r>
              <a:rPr lang="en-US" dirty="0"/>
              <a:t>End-effectors used to grasp and hold objects.</a:t>
            </a:r>
          </a:p>
        </p:txBody>
      </p:sp>
      <p:sp>
        <p:nvSpPr>
          <p:cNvPr id="6" name="TextBox 5"/>
          <p:cNvSpPr txBox="1"/>
          <p:nvPr/>
        </p:nvSpPr>
        <p:spPr>
          <a:xfrm>
            <a:off x="4953000" y="3105150"/>
            <a:ext cx="3886200" cy="1200329"/>
          </a:xfrm>
          <a:prstGeom prst="rect">
            <a:avLst/>
          </a:prstGeom>
          <a:noFill/>
        </p:spPr>
        <p:txBody>
          <a:bodyPr wrap="square" rtlCol="0">
            <a:spAutoFit/>
          </a:bodyPr>
          <a:lstStyle/>
          <a:p>
            <a:pPr algn="ctr"/>
            <a:r>
              <a:rPr lang="en-US" dirty="0">
                <a:solidFill>
                  <a:srgbClr val="00B050"/>
                </a:solidFill>
              </a:rPr>
              <a:t>Tools</a:t>
            </a:r>
          </a:p>
          <a:p>
            <a:pPr algn="ctr"/>
            <a:r>
              <a:rPr lang="en-US" dirty="0"/>
              <a:t>End-effectors  designed to perform some specific tasks</a:t>
            </a:r>
          </a:p>
          <a:p>
            <a:pPr algn="ctr"/>
            <a:r>
              <a:rPr lang="en-US" dirty="0"/>
              <a:t>Ex. Spot welding  electrode, spray gun.</a:t>
            </a:r>
          </a:p>
        </p:txBody>
      </p:sp>
      <p:cxnSp>
        <p:nvCxnSpPr>
          <p:cNvPr id="8" name="Straight Connector 7"/>
          <p:cNvCxnSpPr>
            <a:stCxn id="4" idx="2"/>
          </p:cNvCxnSpPr>
          <p:nvPr/>
        </p:nvCxnSpPr>
        <p:spPr>
          <a:xfrm rot="5400000">
            <a:off x="4642366" y="2794516"/>
            <a:ext cx="31646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0800000">
            <a:off x="2362200" y="2952750"/>
            <a:ext cx="2438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00600" y="2952750"/>
            <a:ext cx="2133600" cy="1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a:off x="6819900" y="306705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247900" y="3067050"/>
            <a:ext cx="228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Definition</a:t>
            </a:r>
            <a:endParaRPr lang="en-US" sz="3200" dirty="0"/>
          </a:p>
        </p:txBody>
      </p:sp>
      <p:sp>
        <p:nvSpPr>
          <p:cNvPr id="3" name="Content Placeholder 2"/>
          <p:cNvSpPr>
            <a:spLocks noGrp="1"/>
          </p:cNvSpPr>
          <p:nvPr>
            <p:ph idx="1"/>
          </p:nvPr>
        </p:nvSpPr>
        <p:spPr/>
        <p:txBody>
          <a:bodyPr>
            <a:normAutofit/>
          </a:bodyPr>
          <a:lstStyle/>
          <a:p>
            <a:r>
              <a:rPr lang="en-US" sz="2000" dirty="0"/>
              <a:t>Currently the term “</a:t>
            </a:r>
            <a:r>
              <a:rPr lang="en-US" sz="2000" dirty="0">
                <a:solidFill>
                  <a:srgbClr val="8E0300"/>
                </a:solidFill>
              </a:rPr>
              <a:t>robots</a:t>
            </a:r>
            <a:r>
              <a:rPr lang="en-US" sz="2000" dirty="0"/>
              <a:t>” are used more broadly as an “</a:t>
            </a:r>
            <a:r>
              <a:rPr lang="en-US" sz="2000" i="1" dirty="0"/>
              <a:t>intelligent agent, physical or virtual, capable of doing a task autonomously or with guidance”.</a:t>
            </a:r>
          </a:p>
          <a:p>
            <a:r>
              <a:rPr lang="en-US" sz="2000" dirty="0"/>
              <a:t>Robot – An electro-mechanical machine with sensors, electronics and guided by computers.</a:t>
            </a:r>
          </a:p>
          <a:p>
            <a:r>
              <a:rPr lang="en-US" sz="2000" dirty="0"/>
              <a:t>Key concept is </a:t>
            </a:r>
            <a:r>
              <a:rPr lang="en-US" sz="2000" i="1" dirty="0"/>
              <a:t>re-programmable and the extent of programming —</a:t>
            </a:r>
            <a:r>
              <a:rPr lang="en-US" sz="2000" dirty="0"/>
              <a:t>Distinguishes a robot from CNC machine tools.</a:t>
            </a:r>
          </a:p>
          <a:p>
            <a:pPr>
              <a:buNone/>
            </a:pP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End- Effectors</a:t>
            </a:r>
          </a:p>
        </p:txBody>
      </p:sp>
      <p:pic>
        <p:nvPicPr>
          <p:cNvPr id="1026" name="Picture 2"/>
          <p:cNvPicPr>
            <a:picLocks noChangeAspect="1" noChangeArrowheads="1"/>
          </p:cNvPicPr>
          <p:nvPr/>
        </p:nvPicPr>
        <p:blipFill>
          <a:blip r:embed="rId2"/>
          <a:srcRect/>
          <a:stretch>
            <a:fillRect/>
          </a:stretch>
        </p:blipFill>
        <p:spPr bwMode="auto">
          <a:xfrm>
            <a:off x="4886325" y="1381125"/>
            <a:ext cx="3800475" cy="2867025"/>
          </a:xfrm>
          <a:prstGeom prst="rect">
            <a:avLst/>
          </a:prstGeom>
          <a:noFill/>
          <a:ln w="9525">
            <a:solidFill>
              <a:srgbClr val="002060"/>
            </a:solid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57200" y="1695450"/>
            <a:ext cx="3838575" cy="2171700"/>
          </a:xfrm>
          <a:prstGeom prst="rect">
            <a:avLst/>
          </a:prstGeom>
          <a:noFill/>
          <a:ln w="9525">
            <a:solidFill>
              <a:srgbClr val="002060"/>
            </a:solid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End- Effectors</a:t>
            </a:r>
          </a:p>
        </p:txBody>
      </p:sp>
      <p:pic>
        <p:nvPicPr>
          <p:cNvPr id="1026" name="Picture 2"/>
          <p:cNvPicPr>
            <a:picLocks noChangeAspect="1" noChangeArrowheads="1"/>
          </p:cNvPicPr>
          <p:nvPr/>
        </p:nvPicPr>
        <p:blipFill>
          <a:blip r:embed="rId2"/>
          <a:srcRect/>
          <a:stretch>
            <a:fillRect/>
          </a:stretch>
        </p:blipFill>
        <p:spPr bwMode="auto">
          <a:xfrm>
            <a:off x="1966913" y="1312165"/>
            <a:ext cx="5119687" cy="3469385"/>
          </a:xfrm>
          <a:prstGeom prst="rect">
            <a:avLst/>
          </a:prstGeom>
          <a:noFill/>
          <a:ln w="9525">
            <a:solidFill>
              <a:srgbClr val="002060"/>
            </a:solid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Robotic Manipulator</a:t>
            </a:r>
            <a:endParaRPr lang="en-US" sz="3200" dirty="0"/>
          </a:p>
        </p:txBody>
      </p:sp>
      <p:pic>
        <p:nvPicPr>
          <p:cNvPr id="1026" name="Picture 2"/>
          <p:cNvPicPr>
            <a:picLocks noGrp="1" noChangeAspect="1" noChangeArrowheads="1"/>
          </p:cNvPicPr>
          <p:nvPr>
            <p:ph idx="1"/>
          </p:nvPr>
        </p:nvPicPr>
        <p:blipFill>
          <a:blip r:embed="rId2"/>
          <a:srcRect/>
          <a:stretch>
            <a:fillRect/>
          </a:stretch>
        </p:blipFill>
        <p:spPr bwMode="auto">
          <a:xfrm>
            <a:off x="2948040" y="1276350"/>
            <a:ext cx="3247919" cy="3394075"/>
          </a:xfrm>
          <a:prstGeom prst="rect">
            <a:avLst/>
          </a:prstGeom>
          <a:noFill/>
          <a:ln w="9525">
            <a:solidFill>
              <a:schemeClr val="tx1"/>
            </a:solid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Kinematics</a:t>
            </a:r>
            <a:endParaRPr lang="en-US" sz="3200" dirty="0"/>
          </a:p>
        </p:txBody>
      </p:sp>
      <p:sp>
        <p:nvSpPr>
          <p:cNvPr id="3" name="Content Placeholder 2"/>
          <p:cNvSpPr>
            <a:spLocks noGrp="1"/>
          </p:cNvSpPr>
          <p:nvPr>
            <p:ph idx="1"/>
          </p:nvPr>
        </p:nvSpPr>
        <p:spPr/>
        <p:txBody>
          <a:bodyPr/>
          <a:lstStyle/>
          <a:p>
            <a:r>
              <a:rPr lang="en-US" sz="2000" dirty="0">
                <a:solidFill>
                  <a:srgbClr val="8E0300"/>
                </a:solidFill>
              </a:rPr>
              <a:t>Kinematics </a:t>
            </a:r>
            <a:r>
              <a:rPr lang="en-US" sz="2000" dirty="0"/>
              <a:t>is a  branch of physics and a subdivision of classical mechanics concerned with the geometrically possible motion of a body or system of bodies without consideration of the forces involved (</a:t>
            </a:r>
            <a:r>
              <a:rPr lang="en-US" sz="2000" i="1" dirty="0"/>
              <a:t>i.e.,</a:t>
            </a:r>
            <a:r>
              <a:rPr lang="en-US" sz="2000" dirty="0"/>
              <a:t> causes and effects of the motions).</a:t>
            </a:r>
          </a:p>
          <a:p>
            <a:r>
              <a:rPr lang="en-US" sz="2000" dirty="0"/>
              <a:t>Motion of Robot arm without considering the forces and /or moments.</a:t>
            </a:r>
          </a:p>
          <a:p>
            <a:r>
              <a:rPr lang="en-US" sz="2000" dirty="0"/>
              <a:t>In kinematics we consider the relative motion of different joints and links but we generally do not try to find out the reason behind this particular relative moment.</a:t>
            </a:r>
          </a:p>
          <a:p>
            <a:r>
              <a:rPr lang="en-US" sz="2000" dirty="0">
                <a:solidFill>
                  <a:srgbClr val="8E0300"/>
                </a:solidFill>
              </a:rPr>
              <a:t>Dynamics </a:t>
            </a:r>
            <a:r>
              <a:rPr lang="en-US" sz="2000" dirty="0"/>
              <a:t>: Study of the forces and / or moments.</a:t>
            </a:r>
          </a:p>
          <a:p>
            <a:pPr>
              <a:buNone/>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Robotic Manipulator</a:t>
            </a:r>
          </a:p>
        </p:txBody>
      </p:sp>
      <p:sp>
        <p:nvSpPr>
          <p:cNvPr id="3" name="Content Placeholder 2"/>
          <p:cNvSpPr>
            <a:spLocks noGrp="1"/>
          </p:cNvSpPr>
          <p:nvPr>
            <p:ph idx="1"/>
          </p:nvPr>
        </p:nvSpPr>
        <p:spPr/>
        <p:txBody>
          <a:bodyPr/>
          <a:lstStyle/>
          <a:p>
            <a:r>
              <a:rPr lang="en-US" sz="2000" dirty="0">
                <a:solidFill>
                  <a:srgbClr val="8E0300"/>
                </a:solidFill>
              </a:rPr>
              <a:t>Robotic manipulator </a:t>
            </a:r>
            <a:r>
              <a:rPr lang="en-US" sz="2000" dirty="0"/>
              <a:t>is a mechanical structure formed by links and joints so that they can control end- </a:t>
            </a:r>
            <a:r>
              <a:rPr lang="en-US" sz="2000" dirty="0" err="1"/>
              <a:t>effector</a:t>
            </a:r>
            <a:r>
              <a:rPr lang="en-US" sz="2000" dirty="0"/>
              <a:t>. It has a tool that allows </a:t>
            </a:r>
            <a:r>
              <a:rPr lang="en-US" sz="2000" dirty="0">
                <a:solidFill>
                  <a:srgbClr val="8E0300"/>
                </a:solidFill>
              </a:rPr>
              <a:t>manipulation</a:t>
            </a:r>
            <a:r>
              <a:rPr lang="en-US" sz="2000" dirty="0"/>
              <a:t> operation.</a:t>
            </a:r>
          </a:p>
          <a:p>
            <a:r>
              <a:rPr lang="en-US" sz="2000" dirty="0"/>
              <a:t>The robotic manipulators are composed of:</a:t>
            </a:r>
          </a:p>
          <a:p>
            <a:pPr>
              <a:buFont typeface="Wingdings" pitchFamily="2" charset="2"/>
              <a:buChar char="v"/>
            </a:pPr>
            <a:r>
              <a:rPr lang="en-US" sz="2000" dirty="0">
                <a:solidFill>
                  <a:srgbClr val="8E0300"/>
                </a:solidFill>
              </a:rPr>
              <a:t>Kinematic chain </a:t>
            </a:r>
            <a:r>
              <a:rPr lang="en-US" sz="2000" dirty="0"/>
              <a:t>composed of </a:t>
            </a:r>
            <a:r>
              <a:rPr lang="en-US" sz="2000" dirty="0">
                <a:solidFill>
                  <a:srgbClr val="8E0300"/>
                </a:solidFill>
              </a:rPr>
              <a:t>Links</a:t>
            </a:r>
            <a:r>
              <a:rPr lang="en-US" sz="2000" dirty="0"/>
              <a:t> and </a:t>
            </a:r>
            <a:r>
              <a:rPr lang="en-US" sz="2000" dirty="0">
                <a:solidFill>
                  <a:srgbClr val="8E0300"/>
                </a:solidFill>
              </a:rPr>
              <a:t>Joints</a:t>
            </a:r>
            <a:r>
              <a:rPr lang="en-US" sz="2000" dirty="0"/>
              <a:t>.</a:t>
            </a:r>
          </a:p>
          <a:p>
            <a:pPr>
              <a:buFont typeface="Wingdings" pitchFamily="2" charset="2"/>
              <a:buChar char="v"/>
            </a:pPr>
            <a:r>
              <a:rPr lang="en-US" sz="2000" dirty="0"/>
              <a:t>The </a:t>
            </a:r>
            <a:r>
              <a:rPr lang="en-US" sz="2000" dirty="0">
                <a:solidFill>
                  <a:srgbClr val="8E0300"/>
                </a:solidFill>
              </a:rPr>
              <a:t>BASE</a:t>
            </a:r>
            <a:r>
              <a:rPr lang="en-US" sz="2000" dirty="0"/>
              <a:t>: can be either </a:t>
            </a:r>
            <a:r>
              <a:rPr lang="en-US" sz="2000" dirty="0">
                <a:solidFill>
                  <a:srgbClr val="8E0300"/>
                </a:solidFill>
              </a:rPr>
              <a:t>fixed</a:t>
            </a:r>
            <a:r>
              <a:rPr lang="en-US" sz="2000" dirty="0"/>
              <a:t> in the work environment or placed on a </a:t>
            </a:r>
            <a:r>
              <a:rPr lang="en-US" sz="2000" dirty="0">
                <a:solidFill>
                  <a:srgbClr val="8E0300"/>
                </a:solidFill>
              </a:rPr>
              <a:t>mobile</a:t>
            </a:r>
            <a:r>
              <a:rPr lang="en-US" sz="2000" dirty="0"/>
              <a:t> platform.</a:t>
            </a:r>
          </a:p>
          <a:p>
            <a:pPr>
              <a:buFont typeface="Wingdings" pitchFamily="2" charset="2"/>
              <a:buChar char="v"/>
            </a:pPr>
            <a:r>
              <a:rPr lang="en-US" sz="2000" dirty="0">
                <a:solidFill>
                  <a:srgbClr val="8E0300"/>
                </a:solidFill>
              </a:rPr>
              <a:t>End-</a:t>
            </a:r>
            <a:r>
              <a:rPr lang="en-US" sz="2000" dirty="0" err="1">
                <a:solidFill>
                  <a:srgbClr val="8E0300"/>
                </a:solidFill>
              </a:rPr>
              <a:t>Effector</a:t>
            </a:r>
            <a:r>
              <a:rPr lang="en-US" sz="2000" dirty="0"/>
              <a:t>: Tool is located at the end, used to execute the desired operations [gripper or </a:t>
            </a:r>
            <a:r>
              <a:rPr lang="en-US" sz="2000" dirty="0" err="1"/>
              <a:t>specic</a:t>
            </a:r>
            <a:r>
              <a:rPr lang="en-US" sz="2000" dirty="0"/>
              <a:t> tool].</a:t>
            </a:r>
          </a:p>
          <a:p>
            <a:pPr>
              <a:buNone/>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528888" y="1352550"/>
            <a:ext cx="4086225" cy="3429000"/>
          </a:xfrm>
          <a:prstGeom prst="rect">
            <a:avLst/>
          </a:prstGeom>
          <a:noFill/>
          <a:ln w="9525">
            <a:solidFill>
              <a:srgbClr val="002060"/>
            </a:solid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Robotic Manipulator</a:t>
            </a:r>
            <a:endParaRPr lang="en-US" sz="3200" dirty="0"/>
          </a:p>
        </p:txBody>
      </p:sp>
      <p:pic>
        <p:nvPicPr>
          <p:cNvPr id="1026" name="Picture 2"/>
          <p:cNvPicPr>
            <a:picLocks noGrp="1" noChangeAspect="1" noChangeArrowheads="1"/>
          </p:cNvPicPr>
          <p:nvPr>
            <p:ph idx="1"/>
          </p:nvPr>
        </p:nvPicPr>
        <p:blipFill>
          <a:blip r:embed="rId2"/>
          <a:srcRect/>
          <a:stretch>
            <a:fillRect/>
          </a:stretch>
        </p:blipFill>
        <p:spPr bwMode="auto">
          <a:xfrm>
            <a:off x="2948040" y="1276350"/>
            <a:ext cx="3247919" cy="3394075"/>
          </a:xfrm>
          <a:prstGeom prst="rect">
            <a:avLst/>
          </a:prstGeom>
          <a:noFill/>
          <a:ln w="9525">
            <a:solidFill>
              <a:schemeClr val="tx1"/>
            </a:solid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Robotic Manipulator</a:t>
            </a:r>
          </a:p>
        </p:txBody>
      </p:sp>
      <p:pic>
        <p:nvPicPr>
          <p:cNvPr id="1026" name="Picture 2"/>
          <p:cNvPicPr>
            <a:picLocks noChangeAspect="1" noChangeArrowheads="1"/>
          </p:cNvPicPr>
          <p:nvPr/>
        </p:nvPicPr>
        <p:blipFill>
          <a:blip r:embed="rId2"/>
          <a:srcRect/>
          <a:stretch>
            <a:fillRect/>
          </a:stretch>
        </p:blipFill>
        <p:spPr bwMode="auto">
          <a:xfrm>
            <a:off x="909638" y="1276350"/>
            <a:ext cx="7324725" cy="3324225"/>
          </a:xfrm>
          <a:prstGeom prst="rect">
            <a:avLst/>
          </a:prstGeom>
          <a:noFill/>
          <a:ln w="9525">
            <a:solidFill>
              <a:srgbClr val="002060"/>
            </a:solid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Joints</a:t>
            </a:r>
          </a:p>
        </p:txBody>
      </p:sp>
      <p:sp>
        <p:nvSpPr>
          <p:cNvPr id="3" name="Content Placeholder 2"/>
          <p:cNvSpPr>
            <a:spLocks noGrp="1"/>
          </p:cNvSpPr>
          <p:nvPr>
            <p:ph idx="1"/>
          </p:nvPr>
        </p:nvSpPr>
        <p:spPr/>
        <p:txBody>
          <a:bodyPr>
            <a:normAutofit fontScale="92500" lnSpcReduction="10000"/>
          </a:bodyPr>
          <a:lstStyle/>
          <a:p>
            <a:r>
              <a:rPr lang="en-US" sz="2000" dirty="0"/>
              <a:t>A joint connects two or more links.</a:t>
            </a:r>
          </a:p>
          <a:p>
            <a:r>
              <a:rPr lang="en-US" sz="2000" dirty="0"/>
              <a:t>A joint imposes constraints on the links it connects.</a:t>
            </a:r>
          </a:p>
          <a:p>
            <a:pPr lvl="1">
              <a:buFont typeface="Calibri" pitchFamily="34" charset="0"/>
              <a:buChar char="―"/>
            </a:pPr>
            <a:r>
              <a:rPr lang="en-US" sz="1700" dirty="0"/>
              <a:t>2 </a:t>
            </a:r>
            <a:r>
              <a:rPr lang="en-US" sz="1700" i="1" dirty="0"/>
              <a:t>free rigid bodies have 6+6 degrees of freedom.</a:t>
            </a:r>
          </a:p>
          <a:p>
            <a:pPr lvl="1">
              <a:buFont typeface="Calibri" pitchFamily="34" charset="0"/>
              <a:buChar char="―"/>
            </a:pPr>
            <a:r>
              <a:rPr lang="en-US" sz="1700" dirty="0"/>
              <a:t>Hinge joint connecting two </a:t>
            </a:r>
            <a:r>
              <a:rPr lang="en-US" sz="1700" i="1" dirty="0"/>
              <a:t>free rigid bodies ! 6+1 degrees of freedom.</a:t>
            </a:r>
          </a:p>
          <a:p>
            <a:pPr lvl="1">
              <a:buFont typeface="Calibri" pitchFamily="34" charset="0"/>
              <a:buChar char="―"/>
            </a:pPr>
            <a:r>
              <a:rPr lang="en-US" sz="1700" dirty="0"/>
              <a:t>Hinge joint imposes 5 constraints, i.e., hinge joint allows 1 relative (rotary) degree of freedom.</a:t>
            </a:r>
          </a:p>
          <a:p>
            <a:r>
              <a:rPr lang="en-US" sz="2000" dirty="0"/>
              <a:t>Degree of freedom of a joint in 3D space: 6 - </a:t>
            </a:r>
            <a:r>
              <a:rPr lang="en-US" sz="2000" i="1" dirty="0"/>
              <a:t>m where m is the number of </a:t>
            </a:r>
            <a:r>
              <a:rPr lang="en-US" sz="2000" dirty="0"/>
              <a:t>constraint imposed.</a:t>
            </a:r>
          </a:p>
          <a:p>
            <a:r>
              <a:rPr lang="en-US" sz="2000" dirty="0"/>
              <a:t>Serial manipulators </a:t>
            </a:r>
            <a:r>
              <a:rPr lang="en-US" sz="2000" i="1" dirty="0"/>
              <a:t>! All joints actuated ! One-degree-of-freedom joints used.</a:t>
            </a:r>
          </a:p>
          <a:p>
            <a:r>
              <a:rPr lang="en-US" sz="2000" dirty="0"/>
              <a:t>Parallel and hybrid manipulators </a:t>
            </a:r>
            <a:r>
              <a:rPr lang="en-US" sz="2000" i="1" dirty="0"/>
              <a:t>! Some joints passive !</a:t>
            </a:r>
          </a:p>
          <a:p>
            <a:r>
              <a:rPr lang="en-US" sz="2000" dirty="0"/>
              <a:t>Multi-degree-of-freedom joints can be used.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781300" y="180975"/>
            <a:ext cx="3581400" cy="4781550"/>
          </a:xfrm>
          <a:prstGeom prst="rect">
            <a:avLst/>
          </a:prstGeom>
          <a:noFill/>
          <a:ln w="9525">
            <a:noFill/>
            <a:miter lim="800000"/>
            <a:headEnd/>
            <a:tailEnd/>
          </a:ln>
          <a:effectLst/>
        </p:spPr>
      </p:pic>
      <p:sp>
        <p:nvSpPr>
          <p:cNvPr id="5" name="TextBox 4"/>
          <p:cNvSpPr txBox="1"/>
          <p:nvPr/>
        </p:nvSpPr>
        <p:spPr>
          <a:xfrm>
            <a:off x="381000" y="1364218"/>
            <a:ext cx="1981200" cy="400110"/>
          </a:xfrm>
          <a:prstGeom prst="rect">
            <a:avLst/>
          </a:prstGeom>
          <a:noFill/>
        </p:spPr>
        <p:txBody>
          <a:bodyPr wrap="square" rtlCol="0">
            <a:spAutoFit/>
          </a:bodyPr>
          <a:lstStyle/>
          <a:p>
            <a:r>
              <a:rPr lang="en-US" sz="2000" dirty="0"/>
              <a:t>Types of Joints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Introduction</a:t>
            </a:r>
          </a:p>
        </p:txBody>
      </p:sp>
      <p:sp>
        <p:nvSpPr>
          <p:cNvPr id="3" name="Content Placeholder 2"/>
          <p:cNvSpPr>
            <a:spLocks noGrp="1"/>
          </p:cNvSpPr>
          <p:nvPr>
            <p:ph idx="1"/>
          </p:nvPr>
        </p:nvSpPr>
        <p:spPr/>
        <p:txBody>
          <a:bodyPr>
            <a:normAutofit fontScale="85000" lnSpcReduction="10000"/>
          </a:bodyPr>
          <a:lstStyle/>
          <a:p>
            <a:r>
              <a:rPr lang="en-US" dirty="0"/>
              <a:t>Advances in robotics has closely followed the explosive development of computers and electronics.</a:t>
            </a:r>
          </a:p>
          <a:p>
            <a:r>
              <a:rPr lang="en-US" i="1" dirty="0" err="1"/>
              <a:t>Devol</a:t>
            </a:r>
            <a:r>
              <a:rPr lang="en-US" i="1" dirty="0"/>
              <a:t> used his patent on magnetic recording </a:t>
            </a:r>
            <a:r>
              <a:rPr lang="en-US" dirty="0"/>
              <a:t>devices for the “brains” of his </a:t>
            </a:r>
            <a:r>
              <a:rPr lang="en-US" dirty="0" err="1"/>
              <a:t>Unimate</a:t>
            </a:r>
            <a:r>
              <a:rPr lang="en-US" dirty="0"/>
              <a:t>.</a:t>
            </a:r>
          </a:p>
          <a:p>
            <a:r>
              <a:rPr lang="en-US" dirty="0"/>
              <a:t>First computer, ENIAC, was developed at University of Pennsylvania in 1946 and the first transistor device was built by Shockley and Pearson in Bell Labs in late 1940’s.</a:t>
            </a:r>
          </a:p>
          <a:p>
            <a:r>
              <a:rPr lang="en-US" dirty="0"/>
              <a:t>Another key ingredient, concept of </a:t>
            </a:r>
            <a:r>
              <a:rPr lang="en-US" i="1" dirty="0"/>
              <a:t>feedback control — First textbook on </a:t>
            </a:r>
            <a:r>
              <a:rPr lang="en-US" dirty="0"/>
              <a:t>feedback control is by Prof. Norbert Wiener of MIT in 1948.</a:t>
            </a:r>
          </a:p>
          <a:p>
            <a:r>
              <a:rPr lang="en-US" dirty="0"/>
              <a:t>Feedback allows execution of a programmed (desired) motion by a robot (and a large number of devices) with the required accuracy.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Types of Joints</a:t>
            </a:r>
          </a:p>
        </p:txBody>
      </p:sp>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998912" y="1200150"/>
            <a:ext cx="7146175" cy="33940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524000" y="1626870"/>
            <a:ext cx="2743200" cy="1859280"/>
          </a:xfrm>
          <a:prstGeom prst="rect">
            <a:avLst/>
          </a:prstGeom>
          <a:noFill/>
          <a:ln w="9525">
            <a:solidFill>
              <a:schemeClr val="tx1"/>
            </a:solid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5638800" y="1581150"/>
            <a:ext cx="2233976" cy="1905000"/>
          </a:xfrm>
          <a:prstGeom prst="rect">
            <a:avLst/>
          </a:prstGeom>
          <a:noFill/>
          <a:ln w="9525">
            <a:solidFill>
              <a:schemeClr val="tx1"/>
            </a:solid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Types of Joints</a:t>
            </a:r>
            <a:endParaRPr lang="en-US" sz="3200" dirty="0"/>
          </a:p>
        </p:txBody>
      </p:sp>
      <p:pic>
        <p:nvPicPr>
          <p:cNvPr id="4098" name="Picture 2"/>
          <p:cNvPicPr>
            <a:picLocks noChangeAspect="1" noChangeArrowheads="1"/>
          </p:cNvPicPr>
          <p:nvPr/>
        </p:nvPicPr>
        <p:blipFill>
          <a:blip r:embed="rId2"/>
          <a:srcRect/>
          <a:stretch>
            <a:fillRect/>
          </a:stretch>
        </p:blipFill>
        <p:spPr bwMode="auto">
          <a:xfrm>
            <a:off x="533400" y="1451997"/>
            <a:ext cx="3733800" cy="2034153"/>
          </a:xfrm>
          <a:prstGeom prst="rect">
            <a:avLst/>
          </a:prstGeom>
          <a:noFill/>
          <a:ln w="9525">
            <a:solidFill>
              <a:schemeClr val="tx1"/>
            </a:solid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619750" y="1453867"/>
            <a:ext cx="2762250" cy="2260883"/>
          </a:xfrm>
          <a:prstGeom prst="rect">
            <a:avLst/>
          </a:prstGeom>
          <a:noFill/>
          <a:ln w="9525">
            <a:solidFill>
              <a:schemeClr val="tx1"/>
            </a:solidFill>
            <a:miter lim="800000"/>
            <a:headEnd/>
            <a:tailEnd/>
          </a:ln>
          <a:effectLst/>
        </p:spPr>
      </p:pic>
      <p:pic>
        <p:nvPicPr>
          <p:cNvPr id="4100"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4338" y="3867150"/>
            <a:ext cx="8424862" cy="1096940"/>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524000" y="1019175"/>
            <a:ext cx="1752600" cy="409575"/>
          </a:xfrm>
          <a:prstGeom prst="rect">
            <a:avLst/>
          </a:prstGeom>
          <a:noFill/>
          <a:ln w="9525">
            <a:noFill/>
            <a:miter lim="800000"/>
            <a:headEnd/>
            <a:tailEnd/>
          </a:ln>
          <a:effectLst/>
        </p:spPr>
      </p:pic>
      <p:pic>
        <p:nvPicPr>
          <p:cNvPr id="4102"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6248400" y="1027204"/>
            <a:ext cx="1743075" cy="40154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Links</a:t>
            </a:r>
          </a:p>
        </p:txBody>
      </p:sp>
      <p:sp>
        <p:nvSpPr>
          <p:cNvPr id="3" name="Content Placeholder 2"/>
          <p:cNvSpPr>
            <a:spLocks noGrp="1"/>
          </p:cNvSpPr>
          <p:nvPr>
            <p:ph idx="1"/>
          </p:nvPr>
        </p:nvSpPr>
        <p:spPr/>
        <p:txBody>
          <a:bodyPr>
            <a:normAutofit/>
          </a:bodyPr>
          <a:lstStyle/>
          <a:p>
            <a:r>
              <a:rPr lang="en-US" sz="2000" dirty="0"/>
              <a:t>A link is a rigid body in 3D space – most robots are rigidly built.</a:t>
            </a:r>
          </a:p>
          <a:p>
            <a:r>
              <a:rPr lang="en-US" sz="2000" dirty="0"/>
              <a:t>A rigid body 3 D space has 6 degrees of freedom </a:t>
            </a:r>
            <a:r>
              <a:rPr lang="en-US" sz="2000" i="1" dirty="0"/>
              <a:t>! 3 rotation + 3 translation </a:t>
            </a:r>
            <a:r>
              <a:rPr lang="en-US" sz="2000" i="1"/>
              <a:t>! 6 </a:t>
            </a:r>
            <a:r>
              <a:rPr lang="en-US" sz="2000" dirty="0"/>
              <a:t>parameters.</a:t>
            </a:r>
          </a:p>
          <a:p>
            <a:r>
              <a:rPr lang="en-US" sz="2000" dirty="0"/>
              <a:t>For links connected by rotary (R) and prismatic (P), possible to use 4 parameters – </a:t>
            </a:r>
            <a:r>
              <a:rPr lang="en-US" sz="2000" dirty="0" err="1"/>
              <a:t>Denavit-Hartenberg</a:t>
            </a:r>
            <a:r>
              <a:rPr lang="en-US" sz="2000" dirty="0"/>
              <a:t> (D-H)parameters (see </a:t>
            </a:r>
            <a:r>
              <a:rPr lang="en-US" sz="2000" dirty="0" err="1"/>
              <a:t>Denavit</a:t>
            </a:r>
            <a:r>
              <a:rPr lang="en-US" sz="2000" dirty="0"/>
              <a:t> &amp; Hartenberg,1955).</a:t>
            </a:r>
          </a:p>
          <a:p>
            <a:r>
              <a:rPr lang="en-US" sz="2000" dirty="0"/>
              <a:t>4 parameters since lines related to rotary(R) and prismatic (P) joint axis are used.</a:t>
            </a:r>
          </a:p>
          <a:p>
            <a:r>
              <a:rPr lang="en-US" sz="2000" dirty="0"/>
              <a:t>For multi-degree-of-freedom joints </a:t>
            </a:r>
            <a:r>
              <a:rPr lang="en-US" sz="2000" i="1" dirty="0"/>
              <a:t>! Use equivalent number of </a:t>
            </a:r>
            <a:r>
              <a:rPr lang="en-US" sz="2000" dirty="0"/>
              <a:t>one-degree-of-freedom joints.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solidFill>
                  <a:srgbClr val="8E0300"/>
                </a:solidFill>
              </a:rPr>
              <a:t>MODELING AND ANALYSIS OF ROBOTS</a:t>
            </a:r>
          </a:p>
        </p:txBody>
      </p:sp>
      <p:sp>
        <p:nvSpPr>
          <p:cNvPr id="3" name="Content Placeholder 2"/>
          <p:cNvSpPr>
            <a:spLocks noGrp="1"/>
          </p:cNvSpPr>
          <p:nvPr>
            <p:ph idx="1"/>
          </p:nvPr>
        </p:nvSpPr>
        <p:spPr>
          <a:xfrm>
            <a:off x="457200" y="895350"/>
            <a:ext cx="8229600" cy="4114800"/>
          </a:xfrm>
        </p:spPr>
        <p:txBody>
          <a:bodyPr>
            <a:noAutofit/>
          </a:bodyPr>
          <a:lstStyle/>
          <a:p>
            <a:r>
              <a:rPr lang="en-US" sz="2000" dirty="0"/>
              <a:t>New robots with improved capabilities made every day.</a:t>
            </a:r>
          </a:p>
          <a:p>
            <a:r>
              <a:rPr lang="en-US" sz="2000" dirty="0"/>
              <a:t>Technology changes but the underlying science/principles change more slowly.</a:t>
            </a:r>
          </a:p>
          <a:p>
            <a:r>
              <a:rPr lang="en-US" sz="2000" dirty="0"/>
              <a:t>Basic ingredients — Kinematics, dynamics, control, sensing and programming.</a:t>
            </a:r>
          </a:p>
          <a:p>
            <a:r>
              <a:rPr lang="en-US" sz="2000" dirty="0">
                <a:solidFill>
                  <a:srgbClr val="8E0300"/>
                </a:solidFill>
              </a:rPr>
              <a:t>Kinematics</a:t>
            </a:r>
            <a:r>
              <a:rPr lang="en-US" sz="2000" dirty="0"/>
              <a:t> — Motion of a object in three dimensional space without worrying about the </a:t>
            </a:r>
            <a:r>
              <a:rPr lang="en-US" sz="2000" i="1" dirty="0"/>
              <a:t>cause.</a:t>
            </a:r>
          </a:p>
          <a:p>
            <a:r>
              <a:rPr lang="en-US" sz="2000" dirty="0"/>
              <a:t>6 degrees of freedom (DOF) — 3 translations and 3 rotations of a </a:t>
            </a:r>
            <a:r>
              <a:rPr lang="en-US" sz="2000" i="1" dirty="0"/>
              <a:t>rigid link.</a:t>
            </a:r>
          </a:p>
          <a:p>
            <a:r>
              <a:rPr lang="en-US" sz="2000" dirty="0"/>
              <a:t>6 actuators at </a:t>
            </a:r>
            <a:r>
              <a:rPr lang="en-US" sz="2000" i="1" dirty="0"/>
              <a:t>joints to achieve 6 DOF — Direct and Inverse kinematics problem.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000" dirty="0">
                <a:solidFill>
                  <a:srgbClr val="8E0300"/>
                </a:solidFill>
              </a:rPr>
              <a:t>Dynamics</a:t>
            </a:r>
            <a:r>
              <a:rPr lang="en-US" sz="2000" dirty="0"/>
              <a:t> — Motion of links and end-</a:t>
            </a:r>
            <a:r>
              <a:rPr lang="en-US" sz="2000" dirty="0" err="1"/>
              <a:t>effector</a:t>
            </a:r>
            <a:r>
              <a:rPr lang="en-US" sz="2000" dirty="0"/>
              <a:t> due to the action of external forces/moments.</a:t>
            </a:r>
          </a:p>
          <a:p>
            <a:r>
              <a:rPr lang="en-US" sz="2000" dirty="0"/>
              <a:t>Obtain equations of motion by using Newton Laws or </a:t>
            </a:r>
            <a:r>
              <a:rPr lang="en-US" sz="2000" dirty="0" err="1"/>
              <a:t>Lagrangian</a:t>
            </a:r>
            <a:r>
              <a:rPr lang="en-US" sz="2000" dirty="0"/>
              <a:t> formulation.</a:t>
            </a:r>
          </a:p>
          <a:p>
            <a:r>
              <a:rPr lang="en-US" sz="2000" i="1" dirty="0"/>
              <a:t>Direct (or forward ) and inverse problem in dynamics for simulation and control.</a:t>
            </a:r>
          </a:p>
          <a:p>
            <a:r>
              <a:rPr lang="en-US" sz="2000" dirty="0"/>
              <a:t>Inverse problem solution required for advance control and design of manipulators</a:t>
            </a:r>
          </a:p>
          <a:p>
            <a:r>
              <a:rPr lang="en-US" sz="2000" dirty="0"/>
              <a:t>Required to be done efficiently – </a:t>
            </a:r>
            <a:r>
              <a:rPr lang="en-US" sz="2000" i="1" dirty="0"/>
              <a:t>O(n) algorithms.</a:t>
            </a:r>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Degrees of Freedom (DOF)</a:t>
            </a:r>
          </a:p>
        </p:txBody>
      </p:sp>
      <p:pic>
        <p:nvPicPr>
          <p:cNvPr id="1026"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495518" y="1200150"/>
            <a:ext cx="8152963" cy="3394075"/>
          </a:xfrm>
          <a:prstGeom prst="rect">
            <a:avLst/>
          </a:prstGeom>
          <a:noFill/>
          <a:ln w="9525">
            <a:solidFill>
              <a:srgbClr val="002060"/>
            </a:solid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The PUMA 560 Manipulator</a:t>
            </a:r>
          </a:p>
        </p:txBody>
      </p:sp>
      <p:pic>
        <p:nvPicPr>
          <p:cNvPr id="1026" name="Picture 2"/>
          <p:cNvPicPr>
            <a:picLocks noChangeAspect="1" noChangeArrowheads="1"/>
          </p:cNvPicPr>
          <p:nvPr/>
        </p:nvPicPr>
        <p:blipFill>
          <a:blip r:embed="rId2"/>
          <a:srcRect/>
          <a:stretch>
            <a:fillRect/>
          </a:stretch>
        </p:blipFill>
        <p:spPr bwMode="auto">
          <a:xfrm>
            <a:off x="1114425" y="1123950"/>
            <a:ext cx="7343775" cy="3777049"/>
          </a:xfrm>
          <a:prstGeom prst="rect">
            <a:avLst/>
          </a:prstGeom>
          <a:noFill/>
          <a:ln w="9525">
            <a:solidFill>
              <a:srgbClr val="002060"/>
            </a:solid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Kinematics Problems</a:t>
            </a:r>
          </a:p>
        </p:txBody>
      </p:sp>
      <p:pic>
        <p:nvPicPr>
          <p:cNvPr id="2050"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762000" y="1047750"/>
            <a:ext cx="7772400" cy="3746696"/>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8E0300"/>
                </a:solidFill>
              </a:rPr>
              <a:t>Kinematics Problems</a:t>
            </a:r>
            <a:endParaRPr lang="en-US" dirty="0"/>
          </a:p>
        </p:txBody>
      </p:sp>
      <p:pic>
        <p:nvPicPr>
          <p:cNvPr id="3074" name="Picture 2"/>
          <p:cNvPicPr>
            <a:picLocks noGrp="1" noChangeAspect="1" noChangeArrowheads="1"/>
          </p:cNvPicPr>
          <p:nvPr>
            <p:ph idx="1"/>
          </p:nvPr>
        </p:nvPicPr>
        <p:blipFill>
          <a:blip r:embed="rId2">
            <a:clrChange>
              <a:clrFrom>
                <a:srgbClr val="FFFFFF"/>
              </a:clrFrom>
              <a:clrTo>
                <a:srgbClr val="FFFFFF">
                  <a:alpha val="0"/>
                </a:srgbClr>
              </a:clrTo>
            </a:clrChange>
          </a:blip>
          <a:srcRect/>
          <a:stretch>
            <a:fillRect/>
          </a:stretch>
        </p:blipFill>
        <p:spPr bwMode="auto">
          <a:xfrm>
            <a:off x="457200" y="1226329"/>
            <a:ext cx="8229600" cy="3341716"/>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Workspace</a:t>
            </a:r>
          </a:p>
        </p:txBody>
      </p:sp>
      <p:graphicFrame>
        <p:nvGraphicFramePr>
          <p:cNvPr id="3074" name="Object 2"/>
          <p:cNvGraphicFramePr>
            <a:graphicFrameLocks noChangeAspect="1"/>
          </p:cNvGraphicFramePr>
          <p:nvPr/>
        </p:nvGraphicFramePr>
        <p:xfrm>
          <a:off x="1524000" y="1200150"/>
          <a:ext cx="6172200" cy="3703320"/>
        </p:xfrm>
        <a:graphic>
          <a:graphicData uri="http://schemas.openxmlformats.org/presentationml/2006/ole">
            <mc:AlternateContent xmlns:mc="http://schemas.openxmlformats.org/markup-compatibility/2006">
              <mc:Choice xmlns:v="urn:schemas-microsoft-com:vml" Requires="v">
                <p:oleObj spid="_x0000_s1025" name="Acrobat Document" r:id="rId3" imgW="6857848" imgH="4114598" progId="AcroExch.Document.7">
                  <p:embed/>
                </p:oleObj>
              </mc:Choice>
              <mc:Fallback>
                <p:oleObj name="Acrobat Document" r:id="rId3" imgW="6857848" imgH="4114598" progId="AcroExch.Document.7">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200150"/>
                        <a:ext cx="6172200" cy="370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Introduction</a:t>
            </a:r>
          </a:p>
        </p:txBody>
      </p:sp>
      <p:sp>
        <p:nvSpPr>
          <p:cNvPr id="3" name="Content Placeholder 2"/>
          <p:cNvSpPr>
            <a:spLocks noGrp="1"/>
          </p:cNvSpPr>
          <p:nvPr>
            <p:ph idx="1"/>
          </p:nvPr>
        </p:nvSpPr>
        <p:spPr/>
        <p:txBody>
          <a:bodyPr>
            <a:normAutofit/>
          </a:bodyPr>
          <a:lstStyle/>
          <a:p>
            <a:r>
              <a:rPr lang="en-US" sz="2000" dirty="0"/>
              <a:t>Initial robot usage was primarily in industrial application such as part/material handling, welding and painting and few in handling of hazardous material.</a:t>
            </a:r>
          </a:p>
          <a:p>
            <a:r>
              <a:rPr lang="en-US" sz="2000" dirty="0"/>
              <a:t>Most initial robots operated in </a:t>
            </a:r>
            <a:r>
              <a:rPr lang="en-US" sz="2000" i="1" dirty="0"/>
              <a:t>teach-playback mode, and replaced ‘repetitive tasks’.</a:t>
            </a:r>
          </a:p>
          <a:p>
            <a:r>
              <a:rPr lang="en-US" sz="2000" dirty="0"/>
              <a:t>Growth and usage of robots slowed significantly in late 1980’s and early 1990’s due to “lack of intelligence” and “ability to adapt” to changing environment – Robots were essentially blind, deaf and dumb!</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Workspace</a:t>
            </a:r>
          </a:p>
        </p:txBody>
      </p:sp>
      <p:graphicFrame>
        <p:nvGraphicFramePr>
          <p:cNvPr id="4098" name="Object 2"/>
          <p:cNvGraphicFramePr>
            <a:graphicFrameLocks noChangeAspect="1"/>
          </p:cNvGraphicFramePr>
          <p:nvPr/>
        </p:nvGraphicFramePr>
        <p:xfrm>
          <a:off x="2362200" y="1123950"/>
          <a:ext cx="4402138" cy="3810000"/>
        </p:xfrm>
        <a:graphic>
          <a:graphicData uri="http://schemas.openxmlformats.org/presentationml/2006/ole">
            <mc:AlternateContent xmlns:mc="http://schemas.openxmlformats.org/markup-compatibility/2006">
              <mc:Choice xmlns:v="urn:schemas-microsoft-com:vml" Requires="v">
                <p:oleObj spid="_x0000_s2049" name="Acrobat Document" r:id="rId3" imgW="6857848" imgH="6353157" progId="AcroExch.Document.7">
                  <p:embed/>
                </p:oleObj>
              </mc:Choice>
              <mc:Fallback>
                <p:oleObj name="Acrobat Document" r:id="rId3" imgW="6857848" imgH="6353157" progId="AcroExch.Document.7">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123950"/>
                        <a:ext cx="4402138"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2050" name="Object 2"/>
          <p:cNvGraphicFramePr>
            <a:graphicFrameLocks noChangeAspect="1"/>
          </p:cNvGraphicFramePr>
          <p:nvPr/>
        </p:nvGraphicFramePr>
        <p:xfrm>
          <a:off x="1143000" y="1276350"/>
          <a:ext cx="6858000" cy="3381375"/>
        </p:xfrm>
        <a:graphic>
          <a:graphicData uri="http://schemas.openxmlformats.org/presentationml/2006/ole">
            <mc:AlternateContent xmlns:mc="http://schemas.openxmlformats.org/markup-compatibility/2006">
              <mc:Choice xmlns:v="urn:schemas-microsoft-com:vml" Requires="v">
                <p:oleObj spid="_x0000_s3073" name="Acrobat Document" r:id="rId3" imgW="6857848" imgH="3381188" progId="AcroExch.Document.7">
                  <p:embed/>
                </p:oleObj>
              </mc:Choice>
              <mc:Fallback>
                <p:oleObj name="Acrobat Document" r:id="rId3" imgW="6857848" imgH="3381188" progId="AcroExch.Document.7">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276350"/>
                        <a:ext cx="6858000"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Direct and Inverse Kinematics</a:t>
            </a:r>
          </a:p>
        </p:txBody>
      </p:sp>
      <p:graphicFrame>
        <p:nvGraphicFramePr>
          <p:cNvPr id="67586" name="Object 2"/>
          <p:cNvGraphicFramePr>
            <a:graphicFrameLocks noChangeAspect="1"/>
          </p:cNvGraphicFramePr>
          <p:nvPr/>
        </p:nvGraphicFramePr>
        <p:xfrm>
          <a:off x="1219200" y="1186815"/>
          <a:ext cx="6705600" cy="3855720"/>
        </p:xfrm>
        <a:graphic>
          <a:graphicData uri="http://schemas.openxmlformats.org/presentationml/2006/ole">
            <mc:AlternateContent xmlns:mc="http://schemas.openxmlformats.org/markup-compatibility/2006">
              <mc:Choice xmlns:v="urn:schemas-microsoft-com:vml" Requires="v">
                <p:oleObj spid="_x0000_s4097" name="Acrobat Document" r:id="rId3" imgW="6857848" imgH="3943190" progId="AcroExch.Document.7">
                  <p:embed/>
                </p:oleObj>
              </mc:Choice>
              <mc:Fallback>
                <p:oleObj name="Acrobat Document" r:id="rId3" imgW="6857848" imgH="3943190" progId="AcroExch.Document.7">
                  <p:embed/>
                  <p:pic>
                    <p:nvPicPr>
                      <p:cNvPr id="675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186815"/>
                        <a:ext cx="6705600" cy="3855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Dynamics</a:t>
            </a:r>
          </a:p>
        </p:txBody>
      </p:sp>
      <p:sp>
        <p:nvSpPr>
          <p:cNvPr id="3" name="Content Placeholder 2"/>
          <p:cNvSpPr>
            <a:spLocks noGrp="1"/>
          </p:cNvSpPr>
          <p:nvPr>
            <p:ph idx="1"/>
          </p:nvPr>
        </p:nvSpPr>
        <p:spPr/>
        <p:txBody>
          <a:bodyPr>
            <a:noAutofit/>
          </a:bodyPr>
          <a:lstStyle/>
          <a:p>
            <a:r>
              <a:rPr lang="en-US" sz="2000" dirty="0"/>
              <a:t>Kinematics </a:t>
            </a:r>
            <a:r>
              <a:rPr lang="en-US" sz="2000" i="1" dirty="0"/>
              <a:t>! Cause of motion not considered.</a:t>
            </a:r>
          </a:p>
          <a:p>
            <a:r>
              <a:rPr lang="en-US" sz="2000" dirty="0"/>
              <a:t>Dynamics </a:t>
            </a:r>
            <a:r>
              <a:rPr lang="en-US" sz="2000" i="1" dirty="0"/>
              <a:t>! Motion of links of a robot due to external forces and/or moments.</a:t>
            </a:r>
          </a:p>
          <a:p>
            <a:r>
              <a:rPr lang="en-US" sz="2000" dirty="0"/>
              <a:t>Main assumption: All links are </a:t>
            </a:r>
            <a:r>
              <a:rPr lang="en-US" sz="2000" i="1" dirty="0"/>
              <a:t>rigid – No deformation.</a:t>
            </a:r>
          </a:p>
          <a:p>
            <a:r>
              <a:rPr lang="en-US" sz="2000" dirty="0"/>
              <a:t>Motion of links described by ordinary differential equations (ODEs), also called </a:t>
            </a:r>
            <a:r>
              <a:rPr lang="en-US" sz="2000" i="1" dirty="0"/>
              <a:t>equations of motion.</a:t>
            </a:r>
          </a:p>
          <a:p>
            <a:r>
              <a:rPr lang="en-US" sz="2000" dirty="0"/>
              <a:t>Several methods to derive the equations of motion – Newton-Euler, </a:t>
            </a:r>
            <a:r>
              <a:rPr lang="en-US" sz="2000" dirty="0" err="1"/>
              <a:t>Lagrangian</a:t>
            </a:r>
            <a:r>
              <a:rPr lang="en-US" sz="2000" dirty="0"/>
              <a:t> and Kane’s methods.</a:t>
            </a:r>
          </a:p>
          <a:p>
            <a:pPr>
              <a:buNone/>
            </a:pPr>
            <a:endParaRPr lang="en-US"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Dynamics</a:t>
            </a:r>
            <a:endParaRPr lang="en-US" sz="3200" dirty="0"/>
          </a:p>
        </p:txBody>
      </p:sp>
      <p:sp>
        <p:nvSpPr>
          <p:cNvPr id="3" name="Content Placeholder 2"/>
          <p:cNvSpPr>
            <a:spLocks noGrp="1"/>
          </p:cNvSpPr>
          <p:nvPr>
            <p:ph idx="1"/>
          </p:nvPr>
        </p:nvSpPr>
        <p:spPr/>
        <p:txBody>
          <a:bodyPr>
            <a:normAutofit/>
          </a:bodyPr>
          <a:lstStyle/>
          <a:p>
            <a:r>
              <a:rPr lang="en-US" sz="2000" dirty="0"/>
              <a:t>Newton-Euler – Obtain linear and angular velocities and accelerations of each link, free-body diagrams, and Newton’s law and Euler equations.</a:t>
            </a:r>
          </a:p>
          <a:p>
            <a:r>
              <a:rPr lang="en-US" sz="2000" dirty="0" err="1"/>
              <a:t>Lagrangian</a:t>
            </a:r>
            <a:r>
              <a:rPr lang="en-US" sz="2000" dirty="0"/>
              <a:t> formulation – Obtain kinetic and potential energy of each link, obtain the scalar </a:t>
            </a:r>
            <a:r>
              <a:rPr lang="en-US" sz="2000" dirty="0" err="1"/>
              <a:t>Lagrangian</a:t>
            </a:r>
            <a:r>
              <a:rPr lang="en-US" sz="2000" dirty="0"/>
              <a:t>, and take partial and ordinary derivatives.</a:t>
            </a:r>
          </a:p>
          <a:p>
            <a:r>
              <a:rPr lang="en-US" sz="2000" dirty="0"/>
              <a:t>Kane’s formulation – Choose </a:t>
            </a:r>
            <a:r>
              <a:rPr lang="en-US" sz="2000" dirty="0" err="1"/>
              <a:t>generalised</a:t>
            </a:r>
            <a:r>
              <a:rPr lang="en-US" sz="2000" dirty="0"/>
              <a:t> coordinates and speeds, obtain </a:t>
            </a:r>
            <a:r>
              <a:rPr lang="en-US" sz="2000" dirty="0" err="1"/>
              <a:t>generalised</a:t>
            </a:r>
            <a:r>
              <a:rPr lang="en-US" sz="2000" dirty="0"/>
              <a:t> active and inertia forces, and equate the active and inertia forces.</a:t>
            </a:r>
          </a:p>
          <a:p>
            <a:r>
              <a:rPr lang="en-US" sz="2000" dirty="0"/>
              <a:t>Each formulation has its advantages and disadvantages.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Dynamics</a:t>
            </a:r>
          </a:p>
        </p:txBody>
      </p:sp>
      <p:sp>
        <p:nvSpPr>
          <p:cNvPr id="3" name="Content Placeholder 2"/>
          <p:cNvSpPr>
            <a:spLocks noGrp="1"/>
          </p:cNvSpPr>
          <p:nvPr>
            <p:ph idx="1"/>
          </p:nvPr>
        </p:nvSpPr>
        <p:spPr/>
        <p:txBody>
          <a:bodyPr>
            <a:normAutofit/>
          </a:bodyPr>
          <a:lstStyle/>
          <a:p>
            <a:r>
              <a:rPr lang="en-US" sz="2000" dirty="0"/>
              <a:t>Two main problems in robot dynamics:</a:t>
            </a:r>
          </a:p>
          <a:p>
            <a:r>
              <a:rPr lang="en-US" sz="2000" i="1" dirty="0"/>
              <a:t>Direct problem – Obtain motion of links given the applied external </a:t>
            </a:r>
            <a:r>
              <a:rPr lang="en-US" sz="2000" dirty="0"/>
              <a:t>forces/moments.</a:t>
            </a:r>
          </a:p>
          <a:p>
            <a:r>
              <a:rPr lang="en-US" sz="2000" i="1" dirty="0"/>
              <a:t>Inverse problem – Obtain joint torques/forces required for a desired motion of </a:t>
            </a:r>
            <a:r>
              <a:rPr lang="en-US" sz="2000" dirty="0"/>
              <a:t>links.</a:t>
            </a:r>
          </a:p>
          <a:p>
            <a:r>
              <a:rPr lang="en-US" sz="2000" dirty="0"/>
              <a:t>Direct problem involves solution of ODE’s -</a:t>
            </a:r>
            <a:r>
              <a:rPr lang="en-US" sz="2000" i="1" dirty="0"/>
              <a:t>Simulation.</a:t>
            </a:r>
          </a:p>
          <a:p>
            <a:r>
              <a:rPr lang="en-US" sz="2000" dirty="0"/>
              <a:t>Inverse dynamics </a:t>
            </a:r>
            <a:r>
              <a:rPr lang="en-US" sz="2000" i="1" dirty="0"/>
              <a:t>! For sizing of actuators and other components, and for </a:t>
            </a:r>
            <a:r>
              <a:rPr lang="en-US" sz="2000" dirty="0"/>
              <a:t>advanced </a:t>
            </a:r>
            <a:r>
              <a:rPr lang="en-US" sz="2000" i="1" dirty="0"/>
              <a:t>model based control schemes.</a:t>
            </a:r>
          </a:p>
          <a:p>
            <a:r>
              <a:rPr lang="en-US" sz="2000" dirty="0"/>
              <a:t>Computational efficiency is of interest – seek </a:t>
            </a:r>
            <a:r>
              <a:rPr lang="en-US" sz="2000" i="1" dirty="0"/>
              <a:t>O(N) or O(</a:t>
            </a:r>
            <a:r>
              <a:rPr lang="en-US" sz="2000" i="1" dirty="0" err="1"/>
              <a:t>logN</a:t>
            </a:r>
            <a:r>
              <a:rPr lang="en-US" sz="2000" i="1" dirty="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POSITION OF A RIGID BODY</a:t>
            </a:r>
          </a:p>
        </p:txBody>
      </p:sp>
      <p:pic>
        <p:nvPicPr>
          <p:cNvPr id="69634" name="Picture 2" descr="C:\Users\INDORE\Desktop\Robotics\Capture.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85800" y="1123950"/>
            <a:ext cx="7772400" cy="3879016"/>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65571"/>
          </a:xfrm>
        </p:spPr>
        <p:txBody>
          <a:bodyPr>
            <a:normAutofit/>
          </a:bodyPr>
          <a:lstStyle/>
          <a:p>
            <a:r>
              <a:rPr lang="en-US" sz="3200" b="1" dirty="0">
                <a:solidFill>
                  <a:srgbClr val="8E0300"/>
                </a:solidFill>
              </a:rPr>
              <a:t>ORIENTATION OF A RIGID BODY</a:t>
            </a:r>
          </a:p>
        </p:txBody>
      </p:sp>
      <p:pic>
        <p:nvPicPr>
          <p:cNvPr id="70658"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90550" y="1047750"/>
            <a:ext cx="7867650" cy="3958723"/>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ORIENTATION – DIRECTION COSINES</a:t>
            </a:r>
          </a:p>
        </p:txBody>
      </p:sp>
      <p:pic>
        <p:nvPicPr>
          <p:cNvPr id="71682"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881063" y="1200150"/>
            <a:ext cx="7381875" cy="36766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ORIENTATION – PROPERTIES OF  </a:t>
            </a:r>
            <a:r>
              <a:rPr lang="en-US" sz="3200" b="1" i="1" baseline="30000" dirty="0">
                <a:solidFill>
                  <a:srgbClr val="8E0300"/>
                </a:solidFill>
              </a:rPr>
              <a:t>A</a:t>
            </a:r>
            <a:r>
              <a:rPr lang="en-US" sz="3200" b="1" i="1" baseline="-25000" dirty="0">
                <a:solidFill>
                  <a:srgbClr val="8E0300"/>
                </a:solidFill>
              </a:rPr>
              <a:t>B</a:t>
            </a:r>
            <a:r>
              <a:rPr lang="en-US" sz="3200" b="1" i="1" dirty="0">
                <a:solidFill>
                  <a:srgbClr val="8E0300"/>
                </a:solidFill>
              </a:rPr>
              <a:t>[R]</a:t>
            </a:r>
            <a:endParaRPr lang="en-US" sz="3200" b="1" dirty="0">
              <a:solidFill>
                <a:srgbClr val="8E0300"/>
              </a:solidFill>
            </a:endParaRPr>
          </a:p>
        </p:txBody>
      </p:sp>
      <p:pic>
        <p:nvPicPr>
          <p:cNvPr id="72706"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85800" y="1038225"/>
            <a:ext cx="7776205" cy="3514725"/>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Introduction</a:t>
            </a:r>
          </a:p>
        </p:txBody>
      </p:sp>
      <p:sp>
        <p:nvSpPr>
          <p:cNvPr id="3" name="Content Placeholder 2"/>
          <p:cNvSpPr>
            <a:spLocks noGrp="1"/>
          </p:cNvSpPr>
          <p:nvPr>
            <p:ph idx="1"/>
          </p:nvPr>
        </p:nvSpPr>
        <p:spPr/>
        <p:txBody>
          <a:bodyPr>
            <a:normAutofit/>
          </a:bodyPr>
          <a:lstStyle/>
          <a:p>
            <a:r>
              <a:rPr lang="en-US" sz="2000" dirty="0"/>
              <a:t>Last 25 years or so, sophisticated sensors and programming allow robots to act much more </a:t>
            </a:r>
            <a:r>
              <a:rPr lang="en-US" sz="2000" i="1" dirty="0"/>
              <a:t>intelligently, autonomously and react to changes in environments faster.</a:t>
            </a:r>
          </a:p>
          <a:p>
            <a:r>
              <a:rPr lang="en-US" sz="2000" dirty="0"/>
              <a:t>Present-day robots :</a:t>
            </a:r>
          </a:p>
          <a:p>
            <a:pPr lvl="1">
              <a:buFont typeface="Calibri" pitchFamily="34" charset="0"/>
              <a:buChar char="―"/>
            </a:pPr>
            <a:r>
              <a:rPr lang="en-US" sz="1800" dirty="0"/>
              <a:t>Used in </a:t>
            </a:r>
            <a:r>
              <a:rPr lang="en-US" sz="1800" i="1" dirty="0"/>
              <a:t>cluttered workspaces in homes and factories,</a:t>
            </a:r>
          </a:p>
          <a:p>
            <a:pPr lvl="1">
              <a:buFont typeface="Calibri" pitchFamily="34" charset="0"/>
              <a:buChar char="―"/>
            </a:pPr>
            <a:r>
              <a:rPr lang="en-US" sz="1800" dirty="0"/>
              <a:t>Interact </a:t>
            </a:r>
            <a:r>
              <a:rPr lang="en-US" sz="1800" i="1" dirty="0"/>
              <a:t>safely with humans in close proximity,</a:t>
            </a:r>
          </a:p>
          <a:p>
            <a:pPr lvl="1">
              <a:buFont typeface="Calibri" pitchFamily="34" charset="0"/>
              <a:buChar char="―"/>
            </a:pPr>
            <a:r>
              <a:rPr lang="en-US" sz="1800" dirty="0"/>
              <a:t>Operate </a:t>
            </a:r>
            <a:r>
              <a:rPr lang="en-US" sz="1800" i="1" dirty="0"/>
              <a:t>autonomously in hazardous environments,</a:t>
            </a:r>
          </a:p>
          <a:p>
            <a:pPr lvl="1">
              <a:buFont typeface="Calibri" pitchFamily="34" charset="0"/>
              <a:buChar char="―"/>
            </a:pPr>
            <a:r>
              <a:rPr lang="en-US" sz="1800" dirty="0"/>
              <a:t>Used in entertainment and in </a:t>
            </a:r>
            <a:r>
              <a:rPr lang="en-US" sz="1800" i="1" dirty="0"/>
              <a:t>improving quality of life.</a:t>
            </a:r>
            <a:endParaRPr lang="en-US" sz="1800" dirty="0"/>
          </a:p>
          <a:p>
            <a:pPr>
              <a:buNone/>
            </a:pPr>
            <a:endParaRPr lang="en-US" sz="2000" dirty="0"/>
          </a:p>
          <a:p>
            <a:pPr>
              <a:buNone/>
            </a:pPr>
            <a:endParaRPr lang="en-US" sz="2000" i="1" dirty="0"/>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ORIENTATION – PROPERTIES OF  </a:t>
            </a:r>
            <a:r>
              <a:rPr lang="en-US" sz="3200" b="1" i="1" baseline="30000" dirty="0">
                <a:solidFill>
                  <a:srgbClr val="8E0300"/>
                </a:solidFill>
              </a:rPr>
              <a:t>A</a:t>
            </a:r>
            <a:r>
              <a:rPr lang="en-US" sz="3200" b="1" i="1" baseline="-25000" dirty="0">
                <a:solidFill>
                  <a:srgbClr val="8E0300"/>
                </a:solidFill>
              </a:rPr>
              <a:t>B</a:t>
            </a:r>
            <a:r>
              <a:rPr lang="en-US" sz="3200" b="1" i="1" dirty="0">
                <a:solidFill>
                  <a:srgbClr val="8E0300"/>
                </a:solidFill>
              </a:rPr>
              <a:t>[R]</a:t>
            </a:r>
            <a:endParaRPr lang="en-US" sz="3200" dirty="0"/>
          </a:p>
        </p:txBody>
      </p:sp>
      <p:pic>
        <p:nvPicPr>
          <p:cNvPr id="6861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433388" y="1095375"/>
            <a:ext cx="8277225" cy="399097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89371"/>
          </a:xfrm>
        </p:spPr>
        <p:txBody>
          <a:bodyPr>
            <a:normAutofit/>
          </a:bodyPr>
          <a:lstStyle/>
          <a:p>
            <a:r>
              <a:rPr lang="en-US" sz="3200" b="1" dirty="0">
                <a:solidFill>
                  <a:srgbClr val="8E0300"/>
                </a:solidFill>
              </a:rPr>
              <a:t>Orientation Using (k,</a:t>
            </a:r>
            <a:r>
              <a:rPr lang="az-Cyrl-AZ" sz="3200" b="1" dirty="0">
                <a:solidFill>
                  <a:srgbClr val="8E0300"/>
                </a:solidFill>
              </a:rPr>
              <a:t>ф</a:t>
            </a:r>
            <a:r>
              <a:rPr lang="en-US" sz="3200" b="1" dirty="0">
                <a:solidFill>
                  <a:srgbClr val="8E0300"/>
                </a:solidFill>
              </a:rPr>
              <a:t>)</a:t>
            </a:r>
          </a:p>
        </p:txBody>
      </p:sp>
      <p:pic>
        <p:nvPicPr>
          <p:cNvPr id="69634"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47663" y="962025"/>
            <a:ext cx="8448675" cy="412432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65571"/>
          </a:xfrm>
        </p:spPr>
        <p:txBody>
          <a:bodyPr>
            <a:normAutofit/>
          </a:bodyPr>
          <a:lstStyle/>
          <a:p>
            <a:r>
              <a:rPr lang="en-US" sz="3200" b="1" dirty="0">
                <a:solidFill>
                  <a:srgbClr val="8E0300"/>
                </a:solidFill>
              </a:rPr>
              <a:t>ORIENTATION – SIMPLE ROTATION</a:t>
            </a:r>
          </a:p>
        </p:txBody>
      </p:sp>
      <p:pic>
        <p:nvPicPr>
          <p:cNvPr id="6861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04838" y="1047750"/>
            <a:ext cx="7777162" cy="4001597"/>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ORIENTATION – SIMPLE ROTATION</a:t>
            </a:r>
            <a:endParaRPr lang="en-US" sz="3200" dirty="0"/>
          </a:p>
        </p:txBody>
      </p:sp>
      <p:pic>
        <p:nvPicPr>
          <p:cNvPr id="69634"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28588" y="1152525"/>
            <a:ext cx="8886825" cy="3857625"/>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SUCCESSIVE ROTATIONS</a:t>
            </a:r>
          </a:p>
        </p:txBody>
      </p:sp>
      <p:pic>
        <p:nvPicPr>
          <p:cNvPr id="6861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33400" y="894358"/>
            <a:ext cx="8201025" cy="4153881"/>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13171"/>
          </a:xfrm>
        </p:spPr>
        <p:txBody>
          <a:bodyPr>
            <a:normAutofit fontScale="90000"/>
          </a:bodyPr>
          <a:lstStyle/>
          <a:p>
            <a:r>
              <a:rPr lang="en-US" sz="3600" b="1" dirty="0">
                <a:solidFill>
                  <a:srgbClr val="8E0300"/>
                </a:solidFill>
              </a:rPr>
              <a:t>ORIENTATION – THREE ANGLES</a:t>
            </a:r>
            <a:endParaRPr lang="en-US" dirty="0"/>
          </a:p>
        </p:txBody>
      </p:sp>
      <p:pic>
        <p:nvPicPr>
          <p:cNvPr id="7373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76200" y="875923"/>
            <a:ext cx="8991600" cy="4210427"/>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3350"/>
            <a:ext cx="8153400" cy="548879"/>
          </a:xfrm>
        </p:spPr>
        <p:txBody>
          <a:bodyPr>
            <a:normAutofit fontScale="90000"/>
          </a:bodyPr>
          <a:lstStyle/>
          <a:p>
            <a:r>
              <a:rPr lang="en-US" b="1" dirty="0">
                <a:solidFill>
                  <a:srgbClr val="8E0300"/>
                </a:solidFill>
              </a:rPr>
              <a:t>X–Y–Z EULER ANGLES</a:t>
            </a:r>
          </a:p>
        </p:txBody>
      </p:sp>
      <p:pic>
        <p:nvPicPr>
          <p:cNvPr id="69634"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609600" y="576093"/>
            <a:ext cx="7553324" cy="451025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689371"/>
          </a:xfrm>
        </p:spPr>
        <p:txBody>
          <a:bodyPr/>
          <a:lstStyle/>
          <a:p>
            <a:r>
              <a:rPr lang="en-US" b="1" dirty="0">
                <a:solidFill>
                  <a:srgbClr val="8E0300"/>
                </a:solidFill>
              </a:rPr>
              <a:t>X–Y–Z EULER ANGLES</a:t>
            </a:r>
            <a:endParaRPr lang="en-US" dirty="0"/>
          </a:p>
        </p:txBody>
      </p:sp>
      <p:pic>
        <p:nvPicPr>
          <p:cNvPr id="70658"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00038" y="1057275"/>
            <a:ext cx="8543925" cy="4029075"/>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65571"/>
          </a:xfrm>
        </p:spPr>
        <p:txBody>
          <a:bodyPr>
            <a:noAutofit/>
          </a:bodyPr>
          <a:lstStyle/>
          <a:p>
            <a:r>
              <a:rPr lang="en-US" sz="2800" b="1" dirty="0">
                <a:solidFill>
                  <a:srgbClr val="8E0300"/>
                </a:solidFill>
              </a:rPr>
              <a:t>COMBINED TRANSLATION AND ORIENTATION OF A RIGID BODY</a:t>
            </a:r>
          </a:p>
        </p:txBody>
      </p:sp>
      <p:pic>
        <p:nvPicPr>
          <p:cNvPr id="71682"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8600" y="953376"/>
            <a:ext cx="8839200" cy="4132973"/>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857250"/>
          </a:xfrm>
        </p:spPr>
        <p:txBody>
          <a:bodyPr>
            <a:normAutofit/>
          </a:bodyPr>
          <a:lstStyle/>
          <a:p>
            <a:r>
              <a:rPr lang="en-US" sz="3200" b="1" dirty="0">
                <a:solidFill>
                  <a:srgbClr val="8E0300"/>
                </a:solidFill>
              </a:rPr>
              <a:t>Homogeneous Transformation</a:t>
            </a:r>
          </a:p>
        </p:txBody>
      </p:sp>
      <p:pic>
        <p:nvPicPr>
          <p:cNvPr id="72706"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81000" y="837866"/>
            <a:ext cx="8534400" cy="424848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Types and Classification of Robots</a:t>
            </a:r>
            <a:endParaRPr lang="en-US" sz="3200" dirty="0"/>
          </a:p>
        </p:txBody>
      </p:sp>
      <p:sp>
        <p:nvSpPr>
          <p:cNvPr id="3" name="Content Placeholder 2"/>
          <p:cNvSpPr>
            <a:spLocks noGrp="1"/>
          </p:cNvSpPr>
          <p:nvPr>
            <p:ph idx="1"/>
          </p:nvPr>
        </p:nvSpPr>
        <p:spPr/>
        <p:txBody>
          <a:bodyPr>
            <a:normAutofit lnSpcReduction="10000"/>
          </a:bodyPr>
          <a:lstStyle/>
          <a:p>
            <a:r>
              <a:rPr lang="en-US" sz="2000" dirty="0"/>
              <a:t>Robots are broadly classified as:</a:t>
            </a:r>
          </a:p>
          <a:p>
            <a:pPr marL="457200" lvl="1" indent="-457200">
              <a:buFont typeface="+mj-lt"/>
              <a:buAutoNum type="arabicPeriod"/>
            </a:pPr>
            <a:r>
              <a:rPr lang="en-US" sz="2000" dirty="0"/>
              <a:t>Industrial Robots</a:t>
            </a:r>
          </a:p>
          <a:p>
            <a:pPr marL="457200" lvl="1" indent="-457200">
              <a:buFont typeface="+mj-lt"/>
              <a:buAutoNum type="arabicPeriod"/>
            </a:pPr>
            <a:r>
              <a:rPr lang="en-US" sz="2000" dirty="0"/>
              <a:t>Non-industrial or Special Purpose Robots</a:t>
            </a:r>
          </a:p>
          <a:p>
            <a:pPr marL="457200" lvl="1" indent="-457200">
              <a:buNone/>
            </a:pPr>
            <a:endParaRPr lang="en-US" sz="2000" dirty="0"/>
          </a:p>
          <a:p>
            <a:pPr marL="457200" lvl="1" indent="-457200">
              <a:buFont typeface="Arial" pitchFamily="34" charset="0"/>
              <a:buChar char="•"/>
            </a:pPr>
            <a:r>
              <a:rPr lang="en-US" sz="2000" dirty="0"/>
              <a:t>Industrial robots are intended to serve as general-purpose, unskilled or semiskilled labor, e.g. for welding, painting, machining etc.</a:t>
            </a:r>
          </a:p>
          <a:p>
            <a:pPr marL="457200" lvl="1" indent="-457200">
              <a:buFont typeface="Arial" pitchFamily="34" charset="0"/>
              <a:buChar char="•"/>
            </a:pPr>
            <a:r>
              <a:rPr lang="en-US" sz="2000" dirty="0"/>
              <a:t>A special –purpose robot is the one that is used in places other than typical factory environment. For example , a serial robot mounted on a spacecraft used for retrieval of a faulty satellite or putting it back after repair.</a:t>
            </a:r>
          </a:p>
          <a:p>
            <a:pPr marL="457200" lvl="1" indent="-457200">
              <a:buNone/>
            </a:pPr>
            <a:endParaRPr lang="en-US" sz="2000" dirty="0"/>
          </a:p>
          <a:p>
            <a:pPr>
              <a:buNone/>
            </a:pPr>
            <a:endParaRPr lang="en-US" dirty="0"/>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4 X 4 Transformation Matrix Properties</a:t>
            </a:r>
          </a:p>
        </p:txBody>
      </p:sp>
      <p:pic>
        <p:nvPicPr>
          <p:cNvPr id="6861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00013" y="1200150"/>
            <a:ext cx="8943975" cy="33909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8E0300"/>
                </a:solidFill>
              </a:rPr>
              <a:t>4 X 4 Transformation Matrix Properties</a:t>
            </a:r>
            <a:endParaRPr lang="en-US" dirty="0"/>
          </a:p>
        </p:txBody>
      </p:sp>
      <p:pic>
        <p:nvPicPr>
          <p:cNvPr id="68610" name="Picture 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228600" y="1428751"/>
            <a:ext cx="8534400" cy="2258518"/>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D-H Parameters</a:t>
            </a:r>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Joint Parameters</a:t>
            </a:r>
          </a:p>
        </p:txBody>
      </p:sp>
      <p:sp>
        <p:nvSpPr>
          <p:cNvPr id="3" name="Content Placeholder 2"/>
          <p:cNvSpPr>
            <a:spLocks noGrp="1"/>
          </p:cNvSpPr>
          <p:nvPr>
            <p:ph idx="1"/>
          </p:nvPr>
        </p:nvSpPr>
        <p:spPr/>
        <p:txBody>
          <a:bodyPr>
            <a:normAutofit/>
          </a:bodyPr>
          <a:lstStyle/>
          <a:p>
            <a:r>
              <a:rPr lang="en-US" sz="2000" dirty="0"/>
              <a:t>The relative Position and Orientation of two successive links can be specified by two joint parameters , </a:t>
            </a:r>
            <a:r>
              <a:rPr lang="en-US" sz="2000" dirty="0">
                <a:solidFill>
                  <a:srgbClr val="8E0300"/>
                </a:solidFill>
              </a:rPr>
              <a:t>Joint Angle </a:t>
            </a:r>
            <a:r>
              <a:rPr lang="en-US" sz="2000" dirty="0"/>
              <a:t>and </a:t>
            </a:r>
            <a:r>
              <a:rPr lang="en-US" sz="2000" dirty="0">
                <a:solidFill>
                  <a:srgbClr val="8E0300"/>
                </a:solidFill>
              </a:rPr>
              <a:t>Joint Distance</a:t>
            </a:r>
            <a:r>
              <a:rPr lang="en-US" sz="2000" dirty="0"/>
              <a:t>.</a:t>
            </a:r>
          </a:p>
          <a:p>
            <a:r>
              <a:rPr lang="en-US" sz="2000" dirty="0"/>
              <a:t>Joint  k connects link </a:t>
            </a:r>
            <a:r>
              <a:rPr lang="en-US" sz="2000" dirty="0">
                <a:solidFill>
                  <a:srgbClr val="8E0300"/>
                </a:solidFill>
              </a:rPr>
              <a:t>k-1</a:t>
            </a:r>
            <a:r>
              <a:rPr lang="en-US" sz="2000" dirty="0"/>
              <a:t> to link </a:t>
            </a:r>
            <a:r>
              <a:rPr lang="en-US" sz="2000" dirty="0">
                <a:solidFill>
                  <a:srgbClr val="8E0300"/>
                </a:solidFill>
              </a:rPr>
              <a:t>k</a:t>
            </a:r>
            <a:r>
              <a:rPr lang="en-US" sz="2000" dirty="0"/>
              <a:t>. The parameters associated with joint k are defined </a:t>
            </a:r>
            <a:r>
              <a:rPr lang="en-US" sz="2000" dirty="0" err="1"/>
              <a:t>w.r.t</a:t>
            </a:r>
            <a:r>
              <a:rPr lang="en-US" sz="2000" dirty="0"/>
              <a:t>. z</a:t>
            </a:r>
            <a:r>
              <a:rPr lang="en-US" sz="2000" baseline="30000" dirty="0"/>
              <a:t>k-1, </a:t>
            </a:r>
            <a:r>
              <a:rPr lang="en-US" sz="2000" dirty="0"/>
              <a:t>which is aligned with the axis of joint k.</a:t>
            </a:r>
          </a:p>
        </p:txBody>
      </p:sp>
      <p:pic>
        <p:nvPicPr>
          <p:cNvPr id="68610" name="Picture 2" descr="C:\Users\INDORE\Desktop\Robotics\Capture1.JPG"/>
          <p:cNvPicPr>
            <a:picLocks noChangeAspect="1" noChangeArrowheads="1"/>
          </p:cNvPicPr>
          <p:nvPr/>
        </p:nvPicPr>
        <p:blipFill>
          <a:blip r:embed="rId2"/>
          <a:srcRect/>
          <a:stretch>
            <a:fillRect/>
          </a:stretch>
        </p:blipFill>
        <p:spPr bwMode="auto">
          <a:xfrm>
            <a:off x="3328988" y="2609850"/>
            <a:ext cx="2486025" cy="2324100"/>
          </a:xfrm>
          <a:prstGeom prst="rect">
            <a:avLst/>
          </a:prstGeom>
          <a:noFill/>
          <a:ln>
            <a:solidFill>
              <a:srgbClr val="002060"/>
            </a:solid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Joint Parameters</a:t>
            </a:r>
            <a:endParaRPr lang="en-US" sz="3200" dirty="0"/>
          </a:p>
        </p:txBody>
      </p:sp>
      <p:sp>
        <p:nvSpPr>
          <p:cNvPr id="3" name="Content Placeholder 2"/>
          <p:cNvSpPr>
            <a:spLocks noGrp="1"/>
          </p:cNvSpPr>
          <p:nvPr>
            <p:ph idx="1"/>
          </p:nvPr>
        </p:nvSpPr>
        <p:spPr/>
        <p:txBody>
          <a:bodyPr>
            <a:normAutofit/>
          </a:bodyPr>
          <a:lstStyle/>
          <a:p>
            <a:r>
              <a:rPr lang="en-US" sz="2000" dirty="0"/>
              <a:t>The joint angle </a:t>
            </a:r>
            <a:r>
              <a:rPr lang="el-GR" sz="2000" dirty="0"/>
              <a:t>θ</a:t>
            </a:r>
            <a:r>
              <a:rPr lang="en-US" sz="2000" baseline="-25000" dirty="0"/>
              <a:t>k </a:t>
            </a:r>
            <a:r>
              <a:rPr lang="en-US" sz="2000" dirty="0"/>
              <a:t> is the rotation about Z</a:t>
            </a:r>
            <a:r>
              <a:rPr lang="en-US" sz="2000" baseline="30000" dirty="0"/>
              <a:t>k-1</a:t>
            </a:r>
            <a:r>
              <a:rPr lang="en-US" sz="2000" dirty="0"/>
              <a:t> needed to make axis X</a:t>
            </a:r>
            <a:r>
              <a:rPr lang="en-US" sz="2000" baseline="30000" dirty="0"/>
              <a:t>k-1 </a:t>
            </a:r>
            <a:r>
              <a:rPr lang="en-US" sz="2000" dirty="0"/>
              <a:t>parallel with axis </a:t>
            </a:r>
            <a:r>
              <a:rPr lang="en-US" sz="2000" dirty="0" err="1"/>
              <a:t>X</a:t>
            </a:r>
            <a:r>
              <a:rPr lang="en-US" sz="2000" baseline="30000" dirty="0" err="1"/>
              <a:t>k</a:t>
            </a:r>
            <a:r>
              <a:rPr lang="en-US" sz="2000" dirty="0"/>
              <a:t>.</a:t>
            </a:r>
          </a:p>
          <a:p>
            <a:r>
              <a:rPr lang="en-US" sz="2000" dirty="0"/>
              <a:t>Joint distance </a:t>
            </a:r>
            <a:r>
              <a:rPr lang="en-US" sz="2000" dirty="0" err="1"/>
              <a:t>d</a:t>
            </a:r>
            <a:r>
              <a:rPr lang="en-US" sz="2000" baseline="-25000" dirty="0" err="1"/>
              <a:t>k</a:t>
            </a:r>
            <a:r>
              <a:rPr lang="en-US" sz="2000" dirty="0"/>
              <a:t>, is the translation along Z</a:t>
            </a:r>
            <a:r>
              <a:rPr lang="en-US" sz="2000" baseline="30000" dirty="0"/>
              <a:t>k-1</a:t>
            </a:r>
            <a:r>
              <a:rPr lang="en-US" sz="2000" dirty="0"/>
              <a:t> needed to make X</a:t>
            </a:r>
            <a:r>
              <a:rPr lang="en-US" sz="2000" baseline="30000" dirty="0"/>
              <a:t>k-1</a:t>
            </a:r>
            <a:r>
              <a:rPr lang="en-US" sz="2000" dirty="0"/>
              <a:t> intersect with axis </a:t>
            </a:r>
            <a:r>
              <a:rPr lang="en-US" sz="2000" dirty="0" err="1"/>
              <a:t>X</a:t>
            </a:r>
            <a:r>
              <a:rPr lang="en-US" sz="2000" baseline="30000" dirty="0" err="1"/>
              <a:t>k</a:t>
            </a:r>
            <a:r>
              <a:rPr lang="en-US" sz="2000" dirty="0"/>
              <a:t>.</a:t>
            </a:r>
          </a:p>
          <a:p>
            <a:r>
              <a:rPr lang="en-US" sz="2000" dirty="0"/>
              <a:t>Thus joint angle is a rotation about axis of joint k, while joint distance is a translation along joint axis.</a:t>
            </a:r>
          </a:p>
          <a:p>
            <a:r>
              <a:rPr lang="en-US" sz="2000" dirty="0"/>
              <a:t>For each joint it will always be the case that one of these parameter is fixed.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rgbClr val="8E0300"/>
                </a:solidFill>
              </a:rPr>
              <a:t>Link Parameters</a:t>
            </a:r>
            <a:endParaRPr lang="en-US" dirty="0"/>
          </a:p>
        </p:txBody>
      </p:sp>
      <p:sp>
        <p:nvSpPr>
          <p:cNvPr id="3" name="Content Placeholder 2"/>
          <p:cNvSpPr>
            <a:spLocks noGrp="1"/>
          </p:cNvSpPr>
          <p:nvPr>
            <p:ph idx="1"/>
          </p:nvPr>
        </p:nvSpPr>
        <p:spPr/>
        <p:txBody>
          <a:bodyPr>
            <a:normAutofit/>
          </a:bodyPr>
          <a:lstStyle/>
          <a:p>
            <a:r>
              <a:rPr lang="en-US" sz="2000" dirty="0"/>
              <a:t>The relative position and orientation of the axis of two successive joints can be specified by two link parameters, </a:t>
            </a:r>
            <a:r>
              <a:rPr lang="en-US" sz="2000" dirty="0">
                <a:solidFill>
                  <a:srgbClr val="8E0300"/>
                </a:solidFill>
              </a:rPr>
              <a:t>link length </a:t>
            </a:r>
            <a:r>
              <a:rPr lang="en-US" sz="2000" dirty="0"/>
              <a:t>and link </a:t>
            </a:r>
            <a:r>
              <a:rPr lang="en-US" sz="2000" dirty="0">
                <a:solidFill>
                  <a:srgbClr val="8E0300"/>
                </a:solidFill>
              </a:rPr>
              <a:t>twist angle</a:t>
            </a:r>
            <a:r>
              <a:rPr lang="en-US" sz="2000" dirty="0"/>
              <a:t>.</a:t>
            </a:r>
          </a:p>
          <a:p>
            <a:r>
              <a:rPr lang="en-US" sz="2000" dirty="0"/>
              <a:t>Link k connects joint k-1to joint k.</a:t>
            </a:r>
          </a:p>
          <a:p>
            <a:r>
              <a:rPr lang="en-US" sz="2000" dirty="0"/>
              <a:t>The parameters associated with link k are defined </a:t>
            </a:r>
            <a:r>
              <a:rPr lang="en-US" sz="2000" dirty="0" err="1"/>
              <a:t>w.r.t</a:t>
            </a:r>
            <a:r>
              <a:rPr lang="en-US" sz="2000" dirty="0"/>
              <a:t>. </a:t>
            </a:r>
            <a:r>
              <a:rPr lang="en-US" sz="2000" dirty="0" err="1"/>
              <a:t>X</a:t>
            </a:r>
            <a:r>
              <a:rPr lang="en-US" sz="2000" baseline="30000" dirty="0" err="1"/>
              <a:t>k</a:t>
            </a:r>
            <a:r>
              <a:rPr lang="en-US" sz="2000" dirty="0"/>
              <a:t>, which is </a:t>
            </a:r>
            <a:r>
              <a:rPr lang="en-US" sz="2000" dirty="0">
                <a:solidFill>
                  <a:srgbClr val="8E0300"/>
                </a:solidFill>
              </a:rPr>
              <a:t>common normal between the axes of joint k-1 and k.</a:t>
            </a:r>
          </a:p>
          <a:p>
            <a:r>
              <a:rPr lang="en-US" sz="2000" dirty="0"/>
              <a:t>Link length, </a:t>
            </a:r>
            <a:r>
              <a:rPr lang="en-US" sz="2000" dirty="0" err="1"/>
              <a:t>a</a:t>
            </a:r>
            <a:r>
              <a:rPr lang="en-US" sz="2000" baseline="-25000" dirty="0" err="1"/>
              <a:t>k</a:t>
            </a:r>
            <a:r>
              <a:rPr lang="en-US" sz="2000" baseline="-25000" dirty="0"/>
              <a:t>  </a:t>
            </a:r>
            <a:r>
              <a:rPr lang="en-US" sz="2000" dirty="0"/>
              <a:t>is the translation along </a:t>
            </a:r>
            <a:r>
              <a:rPr lang="en-US" sz="2000" dirty="0" err="1"/>
              <a:t>X</a:t>
            </a:r>
            <a:r>
              <a:rPr lang="en-US" sz="2000" baseline="30000" dirty="0" err="1"/>
              <a:t>k</a:t>
            </a:r>
            <a:r>
              <a:rPr lang="en-US" sz="2000" dirty="0"/>
              <a:t> needed to make axis Z</a:t>
            </a:r>
            <a:r>
              <a:rPr lang="en-US" sz="2000" baseline="30000" dirty="0"/>
              <a:t>k-1</a:t>
            </a:r>
            <a:r>
              <a:rPr lang="en-US" sz="2000" dirty="0"/>
              <a:t> intersect </a:t>
            </a:r>
            <a:r>
              <a:rPr lang="en-US" sz="2000" dirty="0" err="1"/>
              <a:t>Z</a:t>
            </a:r>
            <a:r>
              <a:rPr lang="en-US" sz="2000" baseline="30000" dirty="0" err="1"/>
              <a:t>k</a:t>
            </a:r>
            <a:r>
              <a:rPr lang="en-US" sz="2000" dirty="0"/>
              <a:t>.</a:t>
            </a:r>
          </a:p>
          <a:p>
            <a:r>
              <a:rPr lang="en-US" sz="2000" dirty="0"/>
              <a:t>Twist angle </a:t>
            </a:r>
            <a:r>
              <a:rPr lang="el-GR" sz="2000" dirty="0">
                <a:solidFill>
                  <a:srgbClr val="8E0300"/>
                </a:solidFill>
              </a:rPr>
              <a:t>α</a:t>
            </a:r>
            <a:r>
              <a:rPr lang="en-US" sz="2000" baseline="-25000" dirty="0">
                <a:solidFill>
                  <a:srgbClr val="8E0300"/>
                </a:solidFill>
              </a:rPr>
              <a:t>k </a:t>
            </a:r>
            <a:r>
              <a:rPr lang="en-US" sz="2000" baseline="-25000" dirty="0"/>
              <a:t> </a:t>
            </a:r>
            <a:r>
              <a:rPr lang="en-US" sz="2000" dirty="0"/>
              <a:t> is the rotation about </a:t>
            </a:r>
            <a:r>
              <a:rPr lang="en-US" sz="2000" dirty="0" err="1"/>
              <a:t>X</a:t>
            </a:r>
            <a:r>
              <a:rPr lang="en-US" sz="2000" baseline="30000" dirty="0" err="1"/>
              <a:t>k</a:t>
            </a:r>
            <a:r>
              <a:rPr lang="en-US" sz="2000" dirty="0"/>
              <a:t> needed to make axis Z</a:t>
            </a:r>
            <a:r>
              <a:rPr lang="en-US" sz="2000" baseline="30000" dirty="0"/>
              <a:t>k-1</a:t>
            </a:r>
            <a:r>
              <a:rPr lang="en-US" sz="2000" dirty="0"/>
              <a:t> parallel with axis </a:t>
            </a:r>
            <a:r>
              <a:rPr lang="en-US" sz="2000" dirty="0" err="1"/>
              <a:t>Z</a:t>
            </a:r>
            <a:r>
              <a:rPr lang="en-US" sz="2000" baseline="30000" dirty="0" err="1"/>
              <a:t>k</a:t>
            </a:r>
            <a:r>
              <a:rPr lang="en-US" sz="2000" dirty="0"/>
              <a:t>.</a:t>
            </a:r>
            <a:endParaRPr lang="en-US" sz="2000" baseline="-25000" dirty="0"/>
          </a:p>
        </p:txBody>
      </p:sp>
      <p:pic>
        <p:nvPicPr>
          <p:cNvPr id="4" name="Picture 2"/>
          <p:cNvPicPr>
            <a:picLocks noChangeAspect="1" noChangeArrowheads="1"/>
          </p:cNvPicPr>
          <p:nvPr/>
        </p:nvPicPr>
        <p:blipFill>
          <a:blip r:embed="rId2"/>
          <a:srcRect/>
          <a:stretch>
            <a:fillRect/>
          </a:stretch>
        </p:blipFill>
        <p:spPr bwMode="auto">
          <a:xfrm>
            <a:off x="4581525" y="3981450"/>
            <a:ext cx="2962275" cy="1104900"/>
          </a:xfrm>
          <a:prstGeom prst="rect">
            <a:avLst/>
          </a:prstGeom>
          <a:noFill/>
          <a:ln w="9525">
            <a:solidFill>
              <a:srgbClr val="002060"/>
            </a:solid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D-H Parameters</a:t>
            </a:r>
          </a:p>
        </p:txBody>
      </p:sp>
      <p:pic>
        <p:nvPicPr>
          <p:cNvPr id="68610" name="Picture 2"/>
          <p:cNvPicPr>
            <a:picLocks noChangeAspect="1" noChangeArrowheads="1"/>
          </p:cNvPicPr>
          <p:nvPr/>
        </p:nvPicPr>
        <p:blipFill>
          <a:blip r:embed="rId2"/>
          <a:srcRect/>
          <a:stretch>
            <a:fillRect/>
          </a:stretch>
        </p:blipFill>
        <p:spPr bwMode="auto">
          <a:xfrm>
            <a:off x="1371600" y="1071562"/>
            <a:ext cx="6781800" cy="3596409"/>
          </a:xfrm>
          <a:prstGeom prst="rect">
            <a:avLst/>
          </a:prstGeom>
          <a:noFill/>
          <a:ln w="9525">
            <a:solidFill>
              <a:srgbClr val="002060"/>
            </a:solid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Types of Robot</a:t>
            </a:r>
            <a:endParaRPr lang="en-US" sz="3200" dirty="0"/>
          </a:p>
        </p:txBody>
      </p:sp>
      <p:sp>
        <p:nvSpPr>
          <p:cNvPr id="3" name="Content Placeholder 2"/>
          <p:cNvSpPr>
            <a:spLocks noGrp="1"/>
          </p:cNvSpPr>
          <p:nvPr>
            <p:ph idx="1"/>
          </p:nvPr>
        </p:nvSpPr>
        <p:spPr/>
        <p:txBody>
          <a:bodyPr>
            <a:normAutofit fontScale="92500" lnSpcReduction="10000"/>
          </a:bodyPr>
          <a:lstStyle/>
          <a:p>
            <a:r>
              <a:rPr lang="en-US" sz="2000" dirty="0"/>
              <a:t>Various ways of classifying a robot:</a:t>
            </a:r>
          </a:p>
          <a:p>
            <a:pPr marL="457200" lvl="1" indent="-457200">
              <a:buFont typeface="+mj-lt"/>
              <a:buAutoNum type="arabicPeriod"/>
            </a:pPr>
            <a:r>
              <a:rPr lang="en-US" sz="2000" dirty="0"/>
              <a:t>Fixed or Mobile.</a:t>
            </a:r>
          </a:p>
          <a:p>
            <a:pPr marL="457200" lvl="1" indent="-457200">
              <a:buFont typeface="+mj-lt"/>
              <a:buAutoNum type="arabicPeriod"/>
            </a:pPr>
            <a:r>
              <a:rPr lang="en-US" sz="2000" dirty="0"/>
              <a:t>Serial or Parallel.</a:t>
            </a:r>
          </a:p>
          <a:p>
            <a:pPr marL="457200" lvl="1" indent="-457200">
              <a:buFont typeface="+mj-lt"/>
              <a:buAutoNum type="arabicPeriod"/>
            </a:pPr>
            <a:r>
              <a:rPr lang="en-US" sz="2000" dirty="0"/>
              <a:t>According to degree of freedom (DOF).</a:t>
            </a:r>
          </a:p>
          <a:p>
            <a:pPr marL="457200" lvl="1" indent="-457200">
              <a:buFont typeface="+mj-lt"/>
              <a:buAutoNum type="arabicPeriod"/>
            </a:pPr>
            <a:r>
              <a:rPr lang="en-US" sz="1800" dirty="0"/>
              <a:t>Rigid or Flexible.</a:t>
            </a:r>
          </a:p>
          <a:p>
            <a:pPr marL="457200" lvl="1" indent="-457200">
              <a:buFont typeface="+mj-lt"/>
              <a:buAutoNum type="arabicPeriod"/>
            </a:pPr>
            <a:r>
              <a:rPr lang="en-US" sz="1800" dirty="0"/>
              <a:t>Control — Point-to-point, autonomy and “intelligence”.</a:t>
            </a:r>
          </a:p>
          <a:p>
            <a:pPr marL="457200" lvl="1" indent="-457200">
              <a:buNone/>
            </a:pPr>
            <a:endParaRPr lang="en-US" sz="1800" dirty="0"/>
          </a:p>
          <a:p>
            <a:pPr marL="457200" lvl="1" indent="-457200">
              <a:buFont typeface="Arial" pitchFamily="34" charset="0"/>
              <a:buChar char="•"/>
            </a:pPr>
            <a:r>
              <a:rPr lang="en-US" sz="2000" dirty="0"/>
              <a:t>Most older industrial robots — Fixed base and consisting of links connected by actuated joints. </a:t>
            </a:r>
          </a:p>
          <a:p>
            <a:pPr marL="457200" lvl="1" indent="-457200">
              <a:buFont typeface="Arial" pitchFamily="34" charset="0"/>
              <a:buChar char="•"/>
            </a:pPr>
            <a:r>
              <a:rPr lang="en-US" sz="2000" dirty="0"/>
              <a:t>Many modern robots can move on factory floors, uneven terrains or even walk, swim and fly!</a:t>
            </a:r>
          </a:p>
          <a:p>
            <a:pPr marL="457200" lvl="1" indent="-457200">
              <a:buNone/>
            </a:pPr>
            <a:endParaRPr lang="en-US" sz="2000" dirty="0"/>
          </a:p>
          <a:p>
            <a:pPr>
              <a:buNone/>
            </a:pPr>
            <a:endParaRPr lang="en-US" dirty="0"/>
          </a:p>
          <a:p>
            <a:endParaRPr lang="en-US" dirty="0"/>
          </a:p>
        </p:txBody>
      </p:sp>
      <p:pic>
        <p:nvPicPr>
          <p:cNvPr id="4" name="Picture 2"/>
          <p:cNvPicPr>
            <a:picLocks noChangeAspect="1" noChangeArrowheads="1"/>
          </p:cNvPicPr>
          <p:nvPr/>
        </p:nvPicPr>
        <p:blipFill>
          <a:blip r:embed="rId2"/>
          <a:srcRect/>
          <a:stretch>
            <a:fillRect/>
          </a:stretch>
        </p:blipFill>
        <p:spPr bwMode="auto">
          <a:xfrm>
            <a:off x="6477000" y="742950"/>
            <a:ext cx="2362200" cy="2468499"/>
          </a:xfrm>
          <a:prstGeom prst="rect">
            <a:avLst/>
          </a:prstGeom>
          <a:noFill/>
          <a:ln w="9525">
            <a:solidFill>
              <a:schemeClr val="tx1"/>
            </a:solid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8E0300"/>
                </a:solidFill>
              </a:rPr>
              <a:t>Serial Vs Parallel Robots</a:t>
            </a:r>
          </a:p>
        </p:txBody>
      </p:sp>
      <p:sp>
        <p:nvSpPr>
          <p:cNvPr id="3" name="Content Placeholder 2"/>
          <p:cNvSpPr>
            <a:spLocks noGrp="1"/>
          </p:cNvSpPr>
          <p:nvPr>
            <p:ph idx="1"/>
          </p:nvPr>
        </p:nvSpPr>
        <p:spPr/>
        <p:txBody>
          <a:bodyPr>
            <a:normAutofit/>
          </a:bodyPr>
          <a:lstStyle/>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Serial Robot — A fixed base, links and joints connected sequentially and ending in a end-</a:t>
            </a:r>
            <a:r>
              <a:rPr lang="en-US" sz="2000" dirty="0" err="1"/>
              <a:t>effector</a:t>
            </a:r>
            <a:r>
              <a:rPr lang="en-US" sz="2000" dirty="0"/>
              <a:t>.</a:t>
            </a:r>
          </a:p>
          <a:p>
            <a:r>
              <a:rPr lang="en-US" sz="2000" dirty="0"/>
              <a:t>Parallel Robot — More than one loop, no natural end-</a:t>
            </a:r>
            <a:r>
              <a:rPr lang="en-US" sz="2000" dirty="0" err="1"/>
              <a:t>effector</a:t>
            </a:r>
            <a:r>
              <a:rPr lang="en-US" sz="2000" dirty="0"/>
              <a:t>.</a:t>
            </a:r>
          </a:p>
          <a:p>
            <a:endParaRPr lang="en-US" sz="2000" dirty="0"/>
          </a:p>
        </p:txBody>
      </p:sp>
      <p:pic>
        <p:nvPicPr>
          <p:cNvPr id="1027" name="Picture 3"/>
          <p:cNvPicPr>
            <a:picLocks noChangeAspect="1" noChangeArrowheads="1"/>
          </p:cNvPicPr>
          <p:nvPr/>
        </p:nvPicPr>
        <p:blipFill>
          <a:blip r:embed="rId2"/>
          <a:srcRect/>
          <a:stretch>
            <a:fillRect/>
          </a:stretch>
        </p:blipFill>
        <p:spPr bwMode="auto">
          <a:xfrm>
            <a:off x="1828800" y="1181201"/>
            <a:ext cx="5562600" cy="2152549"/>
          </a:xfrm>
          <a:prstGeom prst="rect">
            <a:avLst/>
          </a:prstGeom>
          <a:noFill/>
          <a:ln w="9525">
            <a:solidFill>
              <a:srgbClr val="0D1D31"/>
            </a:solid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6723</TotalTime>
  <Words>2681</Words>
  <Application>Microsoft Office PowerPoint</Application>
  <PresentationFormat>On-screen Show (16:9)</PresentationFormat>
  <Paragraphs>256</Paragraphs>
  <Slides>76</Slides>
  <Notes>0</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What is Robotics?</vt:lpstr>
      <vt:lpstr>Definition</vt:lpstr>
      <vt:lpstr>Definition</vt:lpstr>
      <vt:lpstr>Introduction</vt:lpstr>
      <vt:lpstr>Introduction</vt:lpstr>
      <vt:lpstr>Introduction</vt:lpstr>
      <vt:lpstr>Types and Classification of Robots</vt:lpstr>
      <vt:lpstr>Types of Robot</vt:lpstr>
      <vt:lpstr>Serial Vs Parallel Robots</vt:lpstr>
      <vt:lpstr>Degree of Freedom (DOF)</vt:lpstr>
      <vt:lpstr>6- Degree of Freedom</vt:lpstr>
      <vt:lpstr>Degree of Freedom (DOF)</vt:lpstr>
      <vt:lpstr>Revolute Joint (R)</vt:lpstr>
      <vt:lpstr>Prismatic Joint (P)</vt:lpstr>
      <vt:lpstr>2 DOF – Universal Joint</vt:lpstr>
      <vt:lpstr>PowerPoint Presentation</vt:lpstr>
      <vt:lpstr>PowerPoint Presentation</vt:lpstr>
      <vt:lpstr>Rigid Vs. Flexible</vt:lpstr>
      <vt:lpstr>Control and Mode of Operation</vt:lpstr>
      <vt:lpstr>Main components of a robot</vt:lpstr>
      <vt:lpstr>Sensors</vt:lpstr>
      <vt:lpstr>Control System</vt:lpstr>
      <vt:lpstr>Control System</vt:lpstr>
      <vt:lpstr>Open -Loop Control System</vt:lpstr>
      <vt:lpstr>Closed -Loop Control System</vt:lpstr>
      <vt:lpstr>Actuators</vt:lpstr>
      <vt:lpstr>PowerPoint Presentation</vt:lpstr>
      <vt:lpstr>Power Supply</vt:lpstr>
      <vt:lpstr>End Effectors</vt:lpstr>
      <vt:lpstr>End- Effectors</vt:lpstr>
      <vt:lpstr>End- Effectors</vt:lpstr>
      <vt:lpstr>Robotic Manipulator</vt:lpstr>
      <vt:lpstr>Kinematics</vt:lpstr>
      <vt:lpstr>Robotic Manipulator</vt:lpstr>
      <vt:lpstr>PowerPoint Presentation</vt:lpstr>
      <vt:lpstr>Robotic Manipulator</vt:lpstr>
      <vt:lpstr>Robotic Manipulator</vt:lpstr>
      <vt:lpstr>Joints</vt:lpstr>
      <vt:lpstr>PowerPoint Presentation</vt:lpstr>
      <vt:lpstr>Types of Joints</vt:lpstr>
      <vt:lpstr>Types of Joints</vt:lpstr>
      <vt:lpstr>Links</vt:lpstr>
      <vt:lpstr>MODELING AND ANALYSIS OF ROBOTS</vt:lpstr>
      <vt:lpstr>PowerPoint Presentation</vt:lpstr>
      <vt:lpstr>Degrees of Freedom (DOF)</vt:lpstr>
      <vt:lpstr>The PUMA 560 Manipulator</vt:lpstr>
      <vt:lpstr>Kinematics Problems</vt:lpstr>
      <vt:lpstr>Kinematics Problems</vt:lpstr>
      <vt:lpstr>Workspace</vt:lpstr>
      <vt:lpstr>Workspace</vt:lpstr>
      <vt:lpstr>PowerPoint Presentation</vt:lpstr>
      <vt:lpstr>Direct and Inverse Kinematics</vt:lpstr>
      <vt:lpstr>Dynamics</vt:lpstr>
      <vt:lpstr>Dynamics</vt:lpstr>
      <vt:lpstr>Dynamics</vt:lpstr>
      <vt:lpstr>POSITION OF A RIGID BODY</vt:lpstr>
      <vt:lpstr>ORIENTATION OF A RIGID BODY</vt:lpstr>
      <vt:lpstr>ORIENTATION – DIRECTION COSINES</vt:lpstr>
      <vt:lpstr>ORIENTATION – PROPERTIES OF  AB[R]</vt:lpstr>
      <vt:lpstr>ORIENTATION – PROPERTIES OF  AB[R]</vt:lpstr>
      <vt:lpstr>Orientation Using (k,ф)</vt:lpstr>
      <vt:lpstr>ORIENTATION – SIMPLE ROTATION</vt:lpstr>
      <vt:lpstr>ORIENTATION – SIMPLE ROTATION</vt:lpstr>
      <vt:lpstr>SUCCESSIVE ROTATIONS</vt:lpstr>
      <vt:lpstr>ORIENTATION – THREE ANGLES</vt:lpstr>
      <vt:lpstr>X–Y–Z EULER ANGLES</vt:lpstr>
      <vt:lpstr>X–Y–Z EULER ANGLES</vt:lpstr>
      <vt:lpstr>COMBINED TRANSLATION AND ORIENTATION OF A RIGID BODY</vt:lpstr>
      <vt:lpstr>Homogeneous Transformation</vt:lpstr>
      <vt:lpstr>4 X 4 Transformation Matrix Properties</vt:lpstr>
      <vt:lpstr>4 X 4 Transformation Matrix Properties</vt:lpstr>
      <vt:lpstr>D-H Parameters</vt:lpstr>
      <vt:lpstr>Joint Parameters</vt:lpstr>
      <vt:lpstr>Joint Parameters</vt:lpstr>
      <vt:lpstr>Link Parameters</vt:lpstr>
      <vt:lpstr>D-H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10</dc:creator>
  <cp:lastModifiedBy>Akash Kanugo</cp:lastModifiedBy>
  <cp:revision>782</cp:revision>
  <dcterms:created xsi:type="dcterms:W3CDTF">2006-08-16T00:00:00Z</dcterms:created>
  <dcterms:modified xsi:type="dcterms:W3CDTF">2022-03-26T10:01:51Z</dcterms:modified>
</cp:coreProperties>
</file>